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924" r:id="rId1"/>
  </p:sldMasterIdLst>
  <p:notesMasterIdLst>
    <p:notesMasterId r:id="rId14"/>
  </p:notesMasterIdLst>
  <p:sldIdLst>
    <p:sldId id="329" r:id="rId2"/>
    <p:sldId id="381" r:id="rId3"/>
    <p:sldId id="475" r:id="rId4"/>
    <p:sldId id="488" r:id="rId5"/>
    <p:sldId id="492" r:id="rId6"/>
    <p:sldId id="489" r:id="rId7"/>
    <p:sldId id="490" r:id="rId8"/>
    <p:sldId id="491" r:id="rId9"/>
    <p:sldId id="487" r:id="rId10"/>
    <p:sldId id="493" r:id="rId11"/>
    <p:sldId id="494" r:id="rId12"/>
    <p:sldId id="445" r:id="rId13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7F4"/>
    <a:srgbClr val="3333CC"/>
    <a:srgbClr val="FFFFFF"/>
    <a:srgbClr val="CC6600"/>
    <a:srgbClr val="993300"/>
    <a:srgbClr val="CCFFFF"/>
    <a:srgbClr val="FFCC99"/>
    <a:srgbClr val="000099"/>
    <a:srgbClr val="99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95320" autoAdjust="0"/>
  </p:normalViewPr>
  <p:slideViewPr>
    <p:cSldViewPr>
      <p:cViewPr varScale="1">
        <p:scale>
          <a:sx n="63" d="100"/>
          <a:sy n="63" d="100"/>
        </p:scale>
        <p:origin x="1556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1"/>
            <a:ext cx="29194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defTabSz="90797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defTabSz="90797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EB269E7-C5A0-4D0B-AEA8-6AF6547BD492}" type="datetimeFigureOut">
              <a:rPr lang="ja-JP" altLang="en-US"/>
              <a:pPr>
                <a:defRPr/>
              </a:pPr>
              <a:t>2023/5/17</a:t>
            </a:fld>
            <a:endParaRPr lang="en-US" altLang="ja-JP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0" tIns="46050" rIns="92100" bIns="46050" rtlCol="0" anchor="ctr"/>
          <a:lstStyle/>
          <a:p>
            <a:pPr lvl="0"/>
            <a:endParaRPr lang="ja-JP" altLang="en-US" noProof="0" dirty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defTabSz="90797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defTabSz="907975">
              <a:defRPr sz="1200">
                <a:latin typeface="Calibri" panose="020F0502020204030204" pitchFamily="34" charset="0"/>
              </a:defRPr>
            </a:lvl1pPr>
          </a:lstStyle>
          <a:p>
            <a:fld id="{1ACD15C7-978D-4B85-A77A-3B1BE483A8E0}" type="slidenum">
              <a:rPr lang="ja-JP" altLang="en-US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52375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307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11375" indent="-273606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094423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32192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969961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07730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845499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283268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721037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A699A34-D2F9-4D70-B471-F40FBC557BA2}" type="slidenum">
              <a:rPr lang="en-US" altLang="ja-JP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17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307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11375" indent="-273606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094423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32192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969961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07730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845499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283268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721037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A699A34-D2F9-4D70-B471-F40FBC557BA2}" type="slidenum">
              <a:rPr lang="en-US" altLang="ja-JP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257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307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11375" indent="-273606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094423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32192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969961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07730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845499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283268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721037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A699A34-D2F9-4D70-B471-F40FBC557BA2}" type="slidenum">
              <a:rPr lang="en-US" altLang="ja-JP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246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307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11375" indent="-273606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094423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32192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969961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07730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845499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283268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721037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A699A34-D2F9-4D70-B471-F40FBC557BA2}" type="slidenum">
              <a:rPr lang="en-US" altLang="ja-JP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982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307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11375" indent="-273606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094423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32192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969961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07730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845499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283268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721037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A699A34-D2F9-4D70-B471-F40FBC557BA2}" type="slidenum">
              <a:rPr lang="en-US" altLang="ja-JP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7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mtClean="0"/>
          </a:p>
        </p:txBody>
      </p:sp>
      <p:sp>
        <p:nvSpPr>
          <p:cNvPr id="3072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11375" indent="-273606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094423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32192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969961" indent="-218885" defTabSz="872498" eaLnBrk="0" hangingPunct="0">
              <a:spcBef>
                <a:spcPct val="30000"/>
              </a:spcBef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07730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845499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283268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721037" indent="-218885" defTabSz="872498" eaLnBrk="0" fontAlgn="base" hangingPunct="0">
              <a:spcBef>
                <a:spcPct val="3000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A699A34-D2F9-4D70-B471-F40FBC557BA2}" type="slidenum">
              <a:rPr lang="en-US" altLang="ja-JP"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1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9239250" y="6553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fld id="{B5F6423B-DCB6-46E1-AD47-F0D37DBFCC38}" type="slidenum">
              <a:rPr lang="en-US" altLang="ja-JP" sz="1400">
                <a:latin typeface="Times New Roman" panose="02020603050405020304" pitchFamily="18" charset="0"/>
              </a:rPr>
              <a:pPr eaLnBrk="1" hangingPunct="1">
                <a:spcBef>
                  <a:spcPct val="50000"/>
                </a:spcBef>
              </a:pPr>
              <a:t>‹#›</a:t>
            </a:fld>
            <a:endParaRPr lang="en-US" altLang="ja-JP" sz="1400" dirty="0">
              <a:latin typeface="Times New Roman" panose="02020603050405020304" pitchFamily="18" charset="0"/>
            </a:endParaRPr>
          </a:p>
        </p:txBody>
      </p:sp>
      <p:grpSp>
        <p:nvGrpSpPr>
          <p:cNvPr id="5" name="Group 21"/>
          <p:cNvGrpSpPr>
            <a:grpSpLocks/>
          </p:cNvGrpSpPr>
          <p:nvPr userDrawn="1"/>
        </p:nvGrpSpPr>
        <p:grpSpPr bwMode="auto">
          <a:xfrm>
            <a:off x="0" y="1588"/>
            <a:ext cx="9144000" cy="690562"/>
            <a:chOff x="0" y="1773"/>
            <a:chExt cx="5760" cy="435"/>
          </a:xfrm>
        </p:grpSpPr>
        <p:sp>
          <p:nvSpPr>
            <p:cNvPr id="6" name="AutoShape 22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773"/>
              <a:ext cx="5760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pic>
          <p:nvPicPr>
            <p:cNvPr id="7" name="Picture 23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773"/>
              <a:ext cx="5759" cy="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4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1803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2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1830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1857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7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1884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28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1911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9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1938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0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1965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31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1992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32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2019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3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2046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34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2073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3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2100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36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2127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37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2154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38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9" y="2181"/>
              <a:ext cx="3311" cy="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Rectangle 39"/>
          <p:cNvSpPr>
            <a:spLocks noChangeArrowheads="1"/>
          </p:cNvSpPr>
          <p:nvPr userDrawn="1"/>
        </p:nvSpPr>
        <p:spPr bwMode="auto">
          <a:xfrm>
            <a:off x="0" y="9525"/>
            <a:ext cx="9144000" cy="365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dirty="0" smtClean="0"/>
          </a:p>
        </p:txBody>
      </p:sp>
      <p:sp>
        <p:nvSpPr>
          <p:cNvPr id="24" name="Rectangle 45"/>
          <p:cNvSpPr>
            <a:spLocks noChangeArrowheads="1"/>
          </p:cNvSpPr>
          <p:nvPr userDrawn="1"/>
        </p:nvSpPr>
        <p:spPr bwMode="auto">
          <a:xfrm>
            <a:off x="0" y="1588"/>
            <a:ext cx="9144000" cy="254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dirty="0" smtClean="0"/>
          </a:p>
        </p:txBody>
      </p:sp>
      <p:sp>
        <p:nvSpPr>
          <p:cNvPr id="25" name="Line 47"/>
          <p:cNvSpPr>
            <a:spLocks noChangeShapeType="1"/>
          </p:cNvSpPr>
          <p:nvPr userDrawn="1"/>
        </p:nvSpPr>
        <p:spPr bwMode="auto">
          <a:xfrm>
            <a:off x="0" y="4286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ja-JP" altLang="en-US" dirty="0"/>
          </a:p>
        </p:txBody>
      </p:sp>
      <p:sp>
        <p:nvSpPr>
          <p:cNvPr id="26" name="Rectangle 58"/>
          <p:cNvSpPr>
            <a:spLocks noChangeArrowheads="1"/>
          </p:cNvSpPr>
          <p:nvPr userDrawn="1"/>
        </p:nvSpPr>
        <p:spPr bwMode="auto">
          <a:xfrm>
            <a:off x="0" y="1588"/>
            <a:ext cx="9906000" cy="692150"/>
          </a:xfrm>
          <a:prstGeom prst="rect">
            <a:avLst/>
          </a:prstGeom>
          <a:gradFill rotWithShape="1">
            <a:gsLst>
              <a:gs pos="0">
                <a:srgbClr val="B8FF97"/>
              </a:gs>
              <a:gs pos="50000">
                <a:srgbClr val="D2FFBF"/>
              </a:gs>
              <a:gs pos="100000">
                <a:srgbClr val="E8FFDF"/>
              </a:gs>
            </a:gsLst>
            <a:lin ang="108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dirty="0" smtClean="0"/>
          </a:p>
        </p:txBody>
      </p:sp>
      <p:sp>
        <p:nvSpPr>
          <p:cNvPr id="27" name="Text Box 77"/>
          <p:cNvSpPr txBox="1">
            <a:spLocks noChangeArrowheads="1"/>
          </p:cNvSpPr>
          <p:nvPr userDrawn="1"/>
        </p:nvSpPr>
        <p:spPr bwMode="auto">
          <a:xfrm>
            <a:off x="6692688" y="6643122"/>
            <a:ext cx="2451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>
              <a:defRPr/>
            </a:pPr>
            <a:r>
              <a:rPr lang="en-US" altLang="ja-JP" sz="800" dirty="0" smtClean="0">
                <a:ea typeface="ＭＳ ゴシック" pitchFamily="49" charset="-128"/>
              </a:rPr>
              <a:t>All Rights Reserved</a:t>
            </a:r>
            <a:r>
              <a:rPr lang="ja-JP" altLang="en-US" sz="800" dirty="0" smtClean="0">
                <a:ea typeface="ＭＳ ゴシック" pitchFamily="49" charset="-128"/>
              </a:rPr>
              <a:t> </a:t>
            </a:r>
            <a:r>
              <a:rPr lang="en-US" altLang="ja-JP" sz="800" dirty="0" smtClean="0">
                <a:ea typeface="ＭＳ ゴシック" pitchFamily="49" charset="-128"/>
              </a:rPr>
              <a:t>Copyright©</a:t>
            </a:r>
            <a:r>
              <a:rPr lang="ja-JP" altLang="en-US" sz="800" dirty="0" smtClean="0">
                <a:ea typeface="ＭＳ ゴシック" pitchFamily="49" charset="-128"/>
              </a:rPr>
              <a:t>アスコット </a:t>
            </a:r>
            <a:r>
              <a:rPr lang="en-US" altLang="ja-JP" sz="800" dirty="0" smtClean="0">
                <a:ea typeface="ＭＳ ゴシック" pitchFamily="49" charset="-128"/>
              </a:rPr>
              <a:t>2021</a:t>
            </a:r>
            <a:endParaRPr lang="en-US" altLang="ja-JP" sz="1000" dirty="0" smtClean="0">
              <a:ea typeface="ＭＳ ゴシック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28" name="Rectangle 4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9" name="Rectangle 7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0" name="Rectangle 7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0EF88-A865-48FC-AEDE-E31239249ABA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89803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ChangeArrowheads="1"/>
          </p:cNvSpPr>
          <p:nvPr userDrawn="1"/>
        </p:nvSpPr>
        <p:spPr bwMode="auto">
          <a:xfrm>
            <a:off x="0" y="9525"/>
            <a:ext cx="9144000" cy="365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863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9388152" y="6619875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E86E15B7-4BDB-4AC9-9135-D221BABA1504}" type="slidenum">
              <a:rPr lang="en-US" altLang="ja-JP" sz="1400">
                <a:latin typeface="Times New Roman" pitchFamily="18" charset="0"/>
                <a:ea typeface="ＭＳ Ｐゴシック" pitchFamily="50" charset="-128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altLang="ja-JP" sz="1400" dirty="0">
              <a:latin typeface="Times New Roman" pitchFamily="18" charset="0"/>
              <a:ea typeface="ＭＳ Ｐゴシック" pitchFamily="50" charset="-128"/>
            </a:endParaRPr>
          </a:p>
        </p:txBody>
      </p:sp>
      <p:grpSp>
        <p:nvGrpSpPr>
          <p:cNvPr id="5" name="Group 21"/>
          <p:cNvGrpSpPr>
            <a:grpSpLocks/>
          </p:cNvGrpSpPr>
          <p:nvPr userDrawn="1"/>
        </p:nvGrpSpPr>
        <p:grpSpPr bwMode="auto">
          <a:xfrm>
            <a:off x="0" y="1588"/>
            <a:ext cx="9144000" cy="690562"/>
            <a:chOff x="0" y="1773"/>
            <a:chExt cx="5760" cy="435"/>
          </a:xfrm>
        </p:grpSpPr>
        <p:sp>
          <p:nvSpPr>
            <p:cNvPr id="6" name="AutoShape 22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773"/>
              <a:ext cx="5760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pic>
          <p:nvPicPr>
            <p:cNvPr id="7" name="Picture 23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773"/>
              <a:ext cx="5759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4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180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5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183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185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7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188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8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191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29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1938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30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1965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1992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3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2019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3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2046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34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2073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35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2100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36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2127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37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2154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38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69" y="2181"/>
              <a:ext cx="3311" cy="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Rectangle 39"/>
          <p:cNvSpPr>
            <a:spLocks noChangeArrowheads="1"/>
          </p:cNvSpPr>
          <p:nvPr userDrawn="1"/>
        </p:nvSpPr>
        <p:spPr bwMode="auto">
          <a:xfrm>
            <a:off x="0" y="9525"/>
            <a:ext cx="9144000" cy="365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4" name="Rectangle 45"/>
          <p:cNvSpPr>
            <a:spLocks noChangeArrowheads="1"/>
          </p:cNvSpPr>
          <p:nvPr userDrawn="1"/>
        </p:nvSpPr>
        <p:spPr bwMode="auto">
          <a:xfrm>
            <a:off x="0" y="1588"/>
            <a:ext cx="9144000" cy="25400"/>
          </a:xfrm>
          <a:prstGeom prst="rect">
            <a:avLst/>
          </a:prstGeom>
          <a:solidFill>
            <a:srgbClr val="FF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5" name="Line 47"/>
          <p:cNvSpPr>
            <a:spLocks noChangeShapeType="1"/>
          </p:cNvSpPr>
          <p:nvPr userDrawn="1"/>
        </p:nvSpPr>
        <p:spPr bwMode="auto">
          <a:xfrm>
            <a:off x="0" y="42863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6" name="Rectangle 58"/>
          <p:cNvSpPr>
            <a:spLocks noChangeArrowheads="1"/>
          </p:cNvSpPr>
          <p:nvPr userDrawn="1"/>
        </p:nvSpPr>
        <p:spPr bwMode="auto">
          <a:xfrm>
            <a:off x="0" y="1588"/>
            <a:ext cx="9906000" cy="692150"/>
          </a:xfrm>
          <a:prstGeom prst="rect">
            <a:avLst/>
          </a:prstGeom>
          <a:gradFill flip="none" rotWithShape="1">
            <a:gsLst>
              <a:gs pos="0">
                <a:srgbClr val="99FF66">
                  <a:tint val="66000"/>
                  <a:satMod val="160000"/>
                </a:srgbClr>
              </a:gs>
              <a:gs pos="50000">
                <a:srgbClr val="99FF66">
                  <a:tint val="44500"/>
                  <a:satMod val="160000"/>
                </a:srgbClr>
              </a:gs>
              <a:gs pos="100000">
                <a:srgbClr val="99FF66">
                  <a:tint val="23500"/>
                  <a:satMod val="160000"/>
                </a:srgb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27" name="Text Box 77"/>
          <p:cNvSpPr txBox="1">
            <a:spLocks noChangeArrowheads="1"/>
          </p:cNvSpPr>
          <p:nvPr userDrawn="1"/>
        </p:nvSpPr>
        <p:spPr bwMode="auto">
          <a:xfrm>
            <a:off x="6105525" y="6640513"/>
            <a:ext cx="30321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>
              <a:defRPr/>
            </a:pPr>
            <a:r>
              <a:rPr lang="en-US" altLang="ja-JP" sz="1000" dirty="0">
                <a:ea typeface="ＭＳ ゴシック" pitchFamily="49" charset="-128"/>
              </a:rPr>
              <a:t>All Rights Reserved</a:t>
            </a:r>
            <a:r>
              <a:rPr lang="ja-JP" altLang="en-US" sz="1000" dirty="0">
                <a:ea typeface="ＭＳ ゴシック" pitchFamily="49" charset="-128"/>
              </a:rPr>
              <a:t> </a:t>
            </a:r>
            <a:r>
              <a:rPr lang="en-US" altLang="ja-JP" sz="1000" dirty="0">
                <a:ea typeface="ＭＳ ゴシック" pitchFamily="49" charset="-128"/>
              </a:rPr>
              <a:t>Copyright©</a:t>
            </a:r>
            <a:r>
              <a:rPr lang="ja-JP" altLang="en-US" sz="1000" dirty="0">
                <a:ea typeface="ＭＳ ゴシック" pitchFamily="49" charset="-128"/>
              </a:rPr>
              <a:t>アスコット </a:t>
            </a:r>
            <a:r>
              <a:rPr lang="en-US" altLang="ja-JP" sz="1000" dirty="0" smtClean="0">
                <a:ea typeface="ＭＳ ゴシック" pitchFamily="49" charset="-128"/>
              </a:rPr>
              <a:t>2022</a:t>
            </a:r>
            <a:endParaRPr lang="en-US" altLang="ja-JP" sz="1000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802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42"/>
          <p:cNvSpPr>
            <a:spLocks noGrp="1" noChangeArrowheads="1"/>
          </p:cNvSpPr>
          <p:nvPr>
            <p:ph type="dt" sz="quarter" idx="2"/>
          </p:nvPr>
        </p:nvSpPr>
        <p:spPr>
          <a:xfrm>
            <a:off x="0" y="6477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4" name="Rectangle 72"/>
          <p:cNvSpPr>
            <a:spLocks noGrp="1" noChangeArrowheads="1"/>
          </p:cNvSpPr>
          <p:nvPr>
            <p:ph type="ftr" sz="quarter" idx="3"/>
          </p:nvPr>
        </p:nvSpPr>
        <p:spPr>
          <a:xfrm>
            <a:off x="3886200" y="4419600"/>
            <a:ext cx="5824538" cy="400050"/>
          </a:xfrm>
          <a:prstGeom prst="rect">
            <a:avLst/>
          </a:prstGeom>
        </p:spPr>
        <p:txBody>
          <a:bodyPr/>
          <a:lstStyle>
            <a:lvl1pPr>
              <a:defRPr>
                <a:latin typeface="ＭＳ Ｐゴシック" charset="-128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5" name="Rectangle 7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257800" y="5943600"/>
            <a:ext cx="719138" cy="3857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ＭＳ Ｐゴシック" panose="020B0600070205080204" pitchFamily="50" charset="-128"/>
              </a:defRPr>
            </a:lvl1pPr>
          </a:lstStyle>
          <a:p>
            <a:fld id="{E6D8B69E-5C05-478B-AE08-2C32AC711BE4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2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14313" y="657225"/>
            <a:ext cx="3095625" cy="557213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藤原産業株式会社殿</a:t>
            </a:r>
            <a:endParaRPr lang="ja-JP" altLang="en-US" sz="2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1568624" y="5512494"/>
            <a:ext cx="670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b="1" dirty="0" smtClean="0">
                <a:solidFill>
                  <a:srgbClr val="3333C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２０２３年</a:t>
            </a:r>
            <a:r>
              <a:rPr lang="ja-JP" altLang="en-US" b="1" dirty="0" smtClean="0">
                <a:solidFill>
                  <a:srgbClr val="3333C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５</a:t>
            </a:r>
            <a:r>
              <a:rPr lang="ja-JP" altLang="en-US" b="1" dirty="0" smtClean="0">
                <a:solidFill>
                  <a:srgbClr val="3333C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月１７日</a:t>
            </a:r>
            <a:endParaRPr lang="ja-JP" altLang="en-US" b="1" dirty="0">
              <a:solidFill>
                <a:srgbClr val="3333C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50" name="Rectangle 35"/>
          <p:cNvSpPr>
            <a:spLocks noChangeArrowheads="1"/>
          </p:cNvSpPr>
          <p:nvPr/>
        </p:nvSpPr>
        <p:spPr bwMode="auto">
          <a:xfrm>
            <a:off x="2635424" y="5949280"/>
            <a:ext cx="4572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ja-JP" altLang="en-US" sz="2400" b="1" dirty="0">
                <a:solidFill>
                  <a:srgbClr val="3333C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株式会社アスコット</a:t>
            </a:r>
          </a:p>
        </p:txBody>
      </p:sp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0" y="0"/>
            <a:ext cx="9906000" cy="15716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DB315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152" name="Rectangle 2"/>
          <p:cNvSpPr>
            <a:spLocks noChangeArrowheads="1"/>
          </p:cNvSpPr>
          <p:nvPr/>
        </p:nvSpPr>
        <p:spPr bwMode="auto">
          <a:xfrm>
            <a:off x="344488" y="503293"/>
            <a:ext cx="4032448" cy="498153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36000" bIns="36000" anchor="b" anchorCtr="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 dirty="0" smtClean="0">
                <a:solidFill>
                  <a:srgbClr val="000099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クリエイト株式会社　様</a:t>
            </a:r>
            <a:endParaRPr lang="ja-JP" altLang="en-US" sz="2400" dirty="0">
              <a:solidFill>
                <a:srgbClr val="3333C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908050" y="3393404"/>
            <a:ext cx="8077200" cy="762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b="1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" name="Rectangle 30"/>
          <p:cNvSpPr>
            <a:spLocks noChangeArrowheads="1"/>
          </p:cNvSpPr>
          <p:nvPr/>
        </p:nvSpPr>
        <p:spPr bwMode="auto">
          <a:xfrm>
            <a:off x="925079" y="2060848"/>
            <a:ext cx="799269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ja-JP" alt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「</a:t>
            </a:r>
            <a:r>
              <a:rPr lang="en-US" altLang="ja-JP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en-US" altLang="ja-JP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ASPAC-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生産</a:t>
            </a: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財</a:t>
            </a: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卸</a:t>
            </a:r>
            <a:endParaRPr lang="en-US" altLang="ja-JP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WEB</a:t>
            </a:r>
            <a:r>
              <a:rPr lang="ja-JP" alt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請求書・納品書システム</a:t>
            </a:r>
            <a:r>
              <a:rPr lang="ja-JP" alt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endParaRPr lang="en-US" altLang="ja-JP" sz="40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925078" y="3575918"/>
            <a:ext cx="799269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altLang="ja-JP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倉庫別定番区分と</a:t>
            </a:r>
            <a:r>
              <a:rPr lang="en-US" altLang="ja-JP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EDI</a:t>
            </a:r>
            <a:r>
              <a:rPr lang="ja-JP" alt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受注</a:t>
            </a:r>
            <a:r>
              <a:rPr lang="ja-JP" alt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登録と</a:t>
            </a:r>
            <a:endParaRPr lang="en-US" altLang="ja-JP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defRPr/>
            </a:pPr>
            <a:r>
              <a:rPr lang="en-US" altLang="ja-JP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WEB</a:t>
            </a:r>
            <a:r>
              <a:rPr lang="ja-JP" alt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納品書、請求書の開発状況</a:t>
            </a:r>
            <a:endParaRPr lang="en-US" altLang="ja-JP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756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984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8"/>
          <p:cNvGrpSpPr>
            <a:grpSpLocks/>
          </p:cNvGrpSpPr>
          <p:nvPr/>
        </p:nvGrpSpPr>
        <p:grpSpPr bwMode="auto">
          <a:xfrm>
            <a:off x="1571625" y="3213100"/>
            <a:ext cx="6981825" cy="823913"/>
            <a:chOff x="943" y="2704"/>
            <a:chExt cx="4398" cy="519"/>
          </a:xfrm>
        </p:grpSpPr>
        <p:sp>
          <p:nvSpPr>
            <p:cNvPr id="14340" name="Text Box 5"/>
            <p:cNvSpPr txBox="1">
              <a:spLocks noChangeArrowheads="1"/>
            </p:cNvSpPr>
            <p:nvPr/>
          </p:nvSpPr>
          <p:spPr bwMode="auto">
            <a:xfrm>
              <a:off x="943" y="2704"/>
              <a:ext cx="1723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dist" eaLnBrk="1" hangingPunct="1">
                <a:spcBef>
                  <a:spcPct val="50000"/>
                </a:spcBef>
              </a:pPr>
              <a:r>
                <a:rPr lang="ja-JP" altLang="en-US" sz="4800" i="1" dirty="0">
                  <a:solidFill>
                    <a:srgbClr val="CC9900"/>
                  </a:solidFill>
                  <a:latin typeface="HGP明朝E" panose="02020900000000000000" pitchFamily="18" charset="-128"/>
                  <a:ea typeface="HGP明朝E" panose="02020900000000000000" pitchFamily="18" charset="-128"/>
                </a:rPr>
                <a:t>ＡＳＣＯＴ</a:t>
              </a:r>
            </a:p>
          </p:txBody>
        </p:sp>
        <p:sp>
          <p:nvSpPr>
            <p:cNvPr id="14341" name="Text Box 6"/>
            <p:cNvSpPr txBox="1">
              <a:spLocks noChangeArrowheads="1"/>
            </p:cNvSpPr>
            <p:nvPr/>
          </p:nvSpPr>
          <p:spPr bwMode="auto">
            <a:xfrm>
              <a:off x="2893" y="2755"/>
              <a:ext cx="244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dist" eaLnBrk="1" hangingPunct="1">
                <a:spcBef>
                  <a:spcPct val="50000"/>
                </a:spcBef>
              </a:pPr>
              <a:r>
                <a:rPr lang="ja-JP" altLang="en-US" sz="1700" b="1" dirty="0">
                  <a:solidFill>
                    <a:srgbClr val="0033CC"/>
                  </a:solidFill>
                  <a:ea typeface="HG丸ｺﾞｼｯｸM-PRO" panose="020F0600000000000000" pitchFamily="50" charset="-128"/>
                </a:rPr>
                <a:t>明日の情報システムを創造する</a:t>
              </a:r>
            </a:p>
          </p:txBody>
        </p:sp>
        <p:sp>
          <p:nvSpPr>
            <p:cNvPr id="14342" name="Text Box 7"/>
            <p:cNvSpPr txBox="1">
              <a:spLocks noChangeArrowheads="1"/>
            </p:cNvSpPr>
            <p:nvPr/>
          </p:nvSpPr>
          <p:spPr bwMode="auto">
            <a:xfrm>
              <a:off x="2893" y="2931"/>
              <a:ext cx="1724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dist" eaLnBrk="1" hangingPunct="1">
                <a:spcBef>
                  <a:spcPct val="50000"/>
                </a:spcBef>
              </a:pPr>
              <a:r>
                <a:rPr lang="ja-JP" altLang="en-US" sz="2200" dirty="0">
                  <a:solidFill>
                    <a:srgbClr val="CC9900"/>
                  </a:solidFill>
                  <a:ea typeface="HG丸ｺﾞｼｯｸM-PRO" panose="020F0600000000000000" pitchFamily="50" charset="-128"/>
                </a:rPr>
                <a:t>株式会社アスコット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786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90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4"/>
          <p:cNvSpPr>
            <a:spLocks noChangeArrowheads="1"/>
          </p:cNvSpPr>
          <p:nvPr/>
        </p:nvSpPr>
        <p:spPr bwMode="auto">
          <a:xfrm>
            <a:off x="184150" y="51011"/>
            <a:ext cx="6086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lang="ja-JP" altLang="en-US" sz="2400" dirty="0" smtClean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．倉庫別定番</a:t>
            </a:r>
            <a:r>
              <a:rPr lang="ja-JP" altLang="en-US" sz="2400" dirty="0" smtClean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区分・</a:t>
            </a:r>
            <a:r>
              <a:rPr lang="en-US" altLang="ja-JP" sz="2400" dirty="0" smtClean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EDI</a:t>
            </a:r>
            <a:r>
              <a:rPr lang="ja-JP" altLang="en-US" sz="2400" dirty="0" smtClean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受注対応の開発状況</a:t>
            </a:r>
            <a:endParaRPr lang="ja-JP" altLang="en-US" sz="2400" dirty="0">
              <a:solidFill>
                <a:srgbClr val="00009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2520" y="764704"/>
            <a:ext cx="32993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１）倉庫別定番区分開発状況</a:t>
            </a:r>
            <a:endParaRPr lang="ja-JP" altLang="en-US" sz="2000" u="none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720631" y="1450257"/>
            <a:ext cx="75918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（１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）開発作業　　　　　　　　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日～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5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12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日）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完了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720061" y="1920640"/>
            <a:ext cx="75918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２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システムテスト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 ～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日）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未着手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720061" y="2430057"/>
            <a:ext cx="43088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３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）本稼働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未定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0542" y="3090446"/>
            <a:ext cx="894699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現在、テスト環境に倉庫別定番区分の改造分は導入済みです。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テスト作業を宜しくお願い致します。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720061" y="4280609"/>
            <a:ext cx="677108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４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）導入時にバッチ処理にて定番区分がたちまち更新される件</a:t>
            </a:r>
            <a:endParaRPr lang="en-US" altLang="ja-JP" sz="1800" b="1" u="none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endParaRPr lang="en-US" altLang="ja-JP" sz="1800" b="1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8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在庫が１年以上入出荷されていないものが多数あり、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問題ないかの検証もお願い致します。　　　データ送付済み</a:t>
            </a:r>
            <a:endParaRPr lang="en-US" altLang="ja-JP" sz="14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657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2520" y="764704"/>
            <a:ext cx="2887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20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２</a:t>
            </a:r>
            <a:r>
              <a:rPr lang="ja-JP" altLang="en-US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）</a:t>
            </a:r>
            <a:r>
              <a:rPr lang="en-US" altLang="ja-JP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EDI</a:t>
            </a:r>
            <a:r>
              <a:rPr lang="ja-JP" altLang="en-US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受注対応開発状況</a:t>
            </a:r>
            <a:endParaRPr lang="ja-JP" altLang="en-US" sz="2000" u="none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720631" y="1450257"/>
            <a:ext cx="75918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（１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）開発作業　　　　　　　　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日～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5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12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日）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完了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720061" y="1920640"/>
            <a:ext cx="75918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２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システムテスト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 ～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日）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未着手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720061" y="2430057"/>
            <a:ext cx="43088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３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）本稼働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未定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0542" y="3090446"/>
            <a:ext cx="894699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現在、テスト環境に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EDI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受注対応の改造分は導入済みです。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テスト作業を宜しくお願い致します。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アスコットにて、考えられるデータを作成して動作は行っております。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最初の１社目が決まり次第、そのデータフォーマットを取り込む処理を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作成します。（１社目を基本として共通フォーマットとするか？）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4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4"/>
          <p:cNvSpPr>
            <a:spLocks noChangeArrowheads="1"/>
          </p:cNvSpPr>
          <p:nvPr/>
        </p:nvSpPr>
        <p:spPr bwMode="auto">
          <a:xfrm>
            <a:off x="184150" y="51011"/>
            <a:ext cx="47516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</a:t>
            </a:r>
            <a:r>
              <a:rPr lang="ja-JP" altLang="en-US" sz="2400" dirty="0" smtClean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．</a:t>
            </a:r>
            <a:r>
              <a:rPr lang="en-US" altLang="ja-JP" sz="2400" dirty="0" smtClean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WEB</a:t>
            </a:r>
            <a:r>
              <a:rPr lang="ja-JP" altLang="en-US" sz="2400" dirty="0" smtClean="0">
                <a:solidFill>
                  <a:srgbClr val="00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請求書・納品書の開発状況</a:t>
            </a:r>
            <a:endParaRPr lang="ja-JP" altLang="en-US" sz="2400" dirty="0">
              <a:solidFill>
                <a:srgbClr val="00009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0542" y="3420874"/>
            <a:ext cx="894699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45900"/>
            <a:ext cx="9906000" cy="366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5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2520" y="764704"/>
            <a:ext cx="36984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１）</a:t>
            </a:r>
            <a:r>
              <a:rPr lang="en-US" altLang="ja-JP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WEB</a:t>
            </a:r>
            <a:r>
              <a:rPr lang="ja-JP" altLang="en-US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請求書・納品書開発状況</a:t>
            </a:r>
            <a:endParaRPr lang="ja-JP" altLang="en-US" sz="2000" u="none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720631" y="1450257"/>
            <a:ext cx="74892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（１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）開発作業　　　　　　　　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4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10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日～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日）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作業中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720061" y="3927120"/>
            <a:ext cx="75918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３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システムテスト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7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 ～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7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31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日）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 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未着手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720061" y="4436537"/>
            <a:ext cx="58477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４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）本稼働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en-US" altLang="ja-JP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	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8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月から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-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-)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0542" y="3420874"/>
            <a:ext cx="894699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720631" y="1875767"/>
            <a:ext cx="41036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－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WEB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請求書・納品書の開発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作業中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－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ASPAC-</a:t>
            </a:r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生産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財の開発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未着手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720631" y="2594296"/>
            <a:ext cx="748923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２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）環境構築　　　　　　　　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5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日～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日）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	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(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未着手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)</a:t>
            </a:r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環境構築内容について、別途ご提示しますので、環境構築を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宜しくお願い致します。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445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2520" y="764704"/>
            <a:ext cx="29947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2000" dirty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２</a:t>
            </a:r>
            <a:r>
              <a:rPr lang="ja-JP" altLang="en-US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）本稼働までの事前準備</a:t>
            </a:r>
            <a:endParaRPr lang="ja-JP" altLang="en-US" sz="2000" u="none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0542" y="3420874"/>
            <a:ext cx="894699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720061" y="1297212"/>
            <a:ext cx="952985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１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）消費税計算単位を１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か月前までに、事前に明細単位から変更する必要があります。</a:t>
            </a:r>
            <a:endParaRPr lang="en-US" altLang="ja-JP" sz="1800" b="1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endParaRPr lang="en-US" altLang="ja-JP" sz="18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8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請求単位を明細から伝票単位、請求単位に変えなければ、本稼働時に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 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インボイス対応とならない。（明細単位が混ざるため）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　→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2023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月末までに変更する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（案）　</a:t>
            </a:r>
            <a:r>
              <a:rPr lang="en-US" altLang="ja-JP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得意先への案内も必要です。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720061" y="2995205"/>
            <a:ext cx="882292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２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）請求単位の変更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本稼働の１か月前までに、事前に</a:t>
            </a:r>
            <a:r>
              <a:rPr lang="en-US" altLang="ja-JP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ASPAC-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生産財卸側の</a:t>
            </a:r>
            <a:endParaRPr lang="en-US" altLang="ja-JP" sz="1800" b="1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システムを導入する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必要があります。</a:t>
            </a:r>
            <a:endParaRPr lang="en-US" altLang="ja-JP" sz="1800" b="1" u="none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ただし、導入しても現行の環境とは変わらないが、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内部上（ファイル上）</a:t>
            </a:r>
            <a:endParaRPr lang="en-US" altLang="ja-JP" sz="1800" b="1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「消費税対象金額、消費税率、消費税額」が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次回請求処理までに請求処理</a:t>
            </a:r>
            <a:endParaRPr lang="en-US" altLang="ja-JP" sz="1800" b="1" u="none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未処理のデータすべてにセットされる</a:t>
            </a:r>
            <a:r>
              <a:rPr lang="ja-JP" altLang="en-US" sz="1800" b="1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必要があります。</a:t>
            </a:r>
            <a:endParaRPr lang="en-US" altLang="ja-JP" sz="1800" b="1" u="none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endParaRPr lang="en-US" altLang="ja-JP" sz="1800" b="1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8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理由：新しい仕組みは、伝票単位がインボイスとなる場合があり、伝票単位での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消費税対象金額、消費税率、消費税額が請求未処理状態とまでに、出荷ファイル、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累積ファイルにその情報が保存されていないと、新ボイス対応した請求書に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　　</a:t>
            </a:r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消費税対象金額、消費税率、消費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税額が出力できないため。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　　　</a:t>
            </a:r>
            <a:r>
              <a:rPr lang="ja-JP" altLang="en-US" sz="1600" b="1" u="sng" dirty="0" smtClean="0">
                <a:solidFill>
                  <a:srgbClr val="FF0000"/>
                </a:solidFill>
                <a:latin typeface="ＭＳ ゴシック" pitchFamily="49" charset="-128"/>
                <a:ea typeface="ＭＳ ゴシック" pitchFamily="49" charset="-128"/>
              </a:rPr>
              <a:t>伝票単位で帳端区分が立っていないことが前提</a:t>
            </a:r>
            <a:endParaRPr lang="en-US" altLang="ja-JP" sz="1400" b="1" u="sng" dirty="0" smtClean="0">
              <a:solidFill>
                <a:srgbClr val="FF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89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32520" y="764704"/>
            <a:ext cx="24625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2000" dirty="0" smtClean="0">
                <a:solidFill>
                  <a:srgbClr val="000099"/>
                </a:solidFill>
                <a:latin typeface="HGPｺﾞｼｯｸE" pitchFamily="50" charset="-128"/>
                <a:ea typeface="HGPｺﾞｼｯｸE" pitchFamily="50" charset="-128"/>
              </a:rPr>
              <a:t>３）新旧環境について</a:t>
            </a:r>
            <a:endParaRPr lang="ja-JP" altLang="en-US" sz="2000" u="none" dirty="0">
              <a:solidFill>
                <a:srgbClr val="000099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30542" y="3420874"/>
            <a:ext cx="894699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l" eaLnBrk="1" hangingPunct="1"/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6" name="Rectangle 23"/>
          <p:cNvSpPr>
            <a:spLocks noChangeArrowheads="1"/>
          </p:cNvSpPr>
          <p:nvPr/>
        </p:nvSpPr>
        <p:spPr bwMode="auto">
          <a:xfrm>
            <a:off x="720061" y="1289667"/>
            <a:ext cx="790280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1pPr>
            <a:lvl2pPr marL="742950" indent="-28575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2pPr>
            <a:lvl3pPr marL="11430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3pPr>
            <a:lvl4pPr marL="16002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4pPr>
            <a:lvl5pPr marL="2057400" indent="-228600" eaLnBrk="0" hangingPunct="0"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rgbClr val="0000CC"/>
                </a:solidFill>
                <a:latin typeface="ＭＳ Ｐゴシック" charset="-128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（</a:t>
            </a:r>
            <a:r>
              <a:rPr lang="ja-JP" altLang="en-US" sz="1800" b="1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１</a:t>
            </a:r>
            <a:r>
              <a:rPr lang="ja-JP" altLang="en-US" sz="1800" b="1" u="none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）新環境へ移行が困難なため、新旧別の環境での運用をお願いします。</a:t>
            </a:r>
            <a:endParaRPr lang="en-US" altLang="ja-JP" sz="1800" b="1" u="none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endParaRPr lang="en-US" altLang="ja-JP" sz="18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8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仕組みが異なるため、移行が困難ですのでご配慮をお願い致します。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ja-JP" altLang="en-US" sz="1600" dirty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　　 新環境と旧環境（既存）</a:t>
            </a:r>
            <a:r>
              <a:rPr lang="ja-JP" altLang="en-US" sz="1600" dirty="0" smtClean="0">
                <a:solidFill>
                  <a:srgbClr val="000099"/>
                </a:solidFill>
                <a:latin typeface="ＭＳ ゴシック" pitchFamily="49" charset="-128"/>
                <a:ea typeface="ＭＳ ゴシック" pitchFamily="49" charset="-128"/>
              </a:rPr>
              <a:t>を併用について得意先への案内が必要</a:t>
            </a:r>
            <a:endParaRPr lang="en-US" altLang="ja-JP" sz="1600" dirty="0" smtClean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endParaRPr lang="en-US" altLang="ja-JP" sz="1600" dirty="0">
              <a:solidFill>
                <a:srgbClr val="000099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844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717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4_標準デザイン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2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bg2">
                <a:lumMod val="20000"/>
                <a:lumOff val="80000"/>
              </a:schemeClr>
            </a:gs>
          </a:gsLst>
          <a:lin ang="5400000" scaled="0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algn="ctr">
          <a:defRPr kumimoji="1" sz="1400" b="1"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CC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rgbClr val="0000CC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9120</TotalTime>
  <Words>899</Words>
  <Application>Microsoft Office PowerPoint</Application>
  <PresentationFormat>A4 210 x 297 mm</PresentationFormat>
  <Paragraphs>95</Paragraphs>
  <Slides>12</Slides>
  <Notes>6</Notes>
  <HiddenSlides>4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2" baseType="lpstr">
      <vt:lpstr>HGPｺﾞｼｯｸE</vt:lpstr>
      <vt:lpstr>HGP明朝E</vt:lpstr>
      <vt:lpstr>HG丸ｺﾞｼｯｸM-PRO</vt:lpstr>
      <vt:lpstr>ＭＳ Ｐゴシック</vt:lpstr>
      <vt:lpstr>ＭＳ ゴシック</vt:lpstr>
      <vt:lpstr>游ゴシック</vt:lpstr>
      <vt:lpstr>Arial</vt:lpstr>
      <vt:lpstr>Calibri</vt:lpstr>
      <vt:lpstr>Times New Roman</vt:lpstr>
      <vt:lpstr>24_標準デザイン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アスコット安土</dc:creator>
  <cp:lastModifiedBy>e-tagawa</cp:lastModifiedBy>
  <cp:revision>467</cp:revision>
  <cp:lastPrinted>2022-09-27T11:27:52Z</cp:lastPrinted>
  <dcterms:created xsi:type="dcterms:W3CDTF">2008-05-22T01:21:23Z</dcterms:created>
  <dcterms:modified xsi:type="dcterms:W3CDTF">2023-05-17T02:53:26Z</dcterms:modified>
</cp:coreProperties>
</file>