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4481" r:id="rId1"/>
    <p:sldMasterId id="2147484488" r:id="rId2"/>
  </p:sldMasterIdLst>
  <p:notesMasterIdLst>
    <p:notesMasterId r:id="rId14"/>
  </p:notesMasterIdLst>
  <p:handoutMasterIdLst>
    <p:handoutMasterId r:id="rId15"/>
  </p:handoutMasterIdLst>
  <p:sldIdLst>
    <p:sldId id="630" r:id="rId3"/>
    <p:sldId id="447" r:id="rId4"/>
    <p:sldId id="1447" r:id="rId5"/>
    <p:sldId id="1448" r:id="rId6"/>
    <p:sldId id="1449" r:id="rId7"/>
    <p:sldId id="1450" r:id="rId8"/>
    <p:sldId id="1451" r:id="rId9"/>
    <p:sldId id="1452" r:id="rId10"/>
    <p:sldId id="938" r:id="rId11"/>
    <p:sldId id="1453" r:id="rId12"/>
    <p:sldId id="635" r:id="rId13"/>
  </p:sldIdLst>
  <p:sldSz cx="9906000" cy="6858000" type="A4"/>
  <p:notesSz cx="6735763" cy="9866313"/>
  <p:embeddedFontLst>
    <p:embeddedFont>
      <p:font typeface="HGP創英角ｺﾞｼｯｸUB" panose="020B0900000000000000" pitchFamily="50" charset="-128"/>
      <p:regular r:id="rId16"/>
    </p:embeddedFont>
    <p:embeddedFont>
      <p:font typeface="HGP明朝E" panose="02020900000000000000" pitchFamily="18" charset="-128"/>
      <p:regular r:id="rId17"/>
    </p:embeddedFont>
    <p:embeddedFont>
      <p:font typeface="HG丸ｺﾞｼｯｸM-PRO" panose="020F0600000000000000" pitchFamily="50" charset="-128"/>
      <p:regular r:id="rId18"/>
    </p:embeddedFont>
    <p:embeddedFont>
      <p:font typeface="Meiryo UI" panose="020B0604030504040204" pitchFamily="50" charset="-128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メイリオ" panose="020B0604030504040204" pitchFamily="50" charset="-128"/>
      <p:regular r:id="rId27"/>
      <p:bold r:id="rId28"/>
      <p:italic r:id="rId29"/>
      <p:boldItalic r:id="rId30"/>
    </p:embeddedFont>
    <p:embeddedFont>
      <p:font typeface="Engravers MT" panose="02090707080505020304" pitchFamily="18" charset="0"/>
      <p:regular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CCFFFF"/>
    <a:srgbClr val="FFCCFF"/>
    <a:srgbClr val="008000"/>
    <a:srgbClr val="FFFFCC"/>
    <a:srgbClr val="EAEAEA"/>
    <a:srgbClr val="FFFF66"/>
    <a:srgbClr val="F2F2F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1760" autoAdjust="0"/>
  </p:normalViewPr>
  <p:slideViewPr>
    <p:cSldViewPr>
      <p:cViewPr varScale="1">
        <p:scale>
          <a:sx n="86" d="100"/>
          <a:sy n="86" d="100"/>
        </p:scale>
        <p:origin x="1147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0"/>
    </p:cViewPr>
  </p:sorterViewPr>
  <p:notesViewPr>
    <p:cSldViewPr>
      <p:cViewPr varScale="1">
        <p:scale>
          <a:sx n="78" d="100"/>
          <a:sy n="78" d="100"/>
        </p:scale>
        <p:origin x="-2532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9413" cy="49371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B2BC99A-B423-4196-847B-C1E6A9D5F718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015"/>
            <a:ext cx="2919413" cy="4937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37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09BD0926-A2E6-408B-BE28-BB9D58E16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83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>
            <a:lvl1pPr algn="l" defTabSz="91415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4891" y="1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>
            <a:lvl1pPr algn="r" defTabSz="91415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6AA04F-F19E-452F-8676-466F581DD769}" type="datetimeFigureOut">
              <a:rPr lang="ja-JP" altLang="en-US"/>
              <a:pPr>
                <a:defRPr/>
              </a:pPr>
              <a:t>2023/3/27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36" tIns="44918" rIns="89836" bIns="44918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2479" y="4686543"/>
            <a:ext cx="5390810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1" y="9371505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b" anchorCtr="0" compatLnSpc="1">
            <a:prstTxWarp prst="textNoShape">
              <a:avLst/>
            </a:prstTxWarp>
          </a:bodyPr>
          <a:lstStyle>
            <a:lvl1pPr algn="l" defTabSz="91415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14891" y="9371505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1" rIns="91378" bIns="45691" numCol="1" anchor="b" anchorCtr="0" compatLnSpc="1">
            <a:prstTxWarp prst="textNoShape">
              <a:avLst/>
            </a:prstTxWarp>
          </a:bodyPr>
          <a:lstStyle>
            <a:lvl1pPr algn="r" defTabSz="91415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E3E855-18E9-4FF1-A97A-E36D49245A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651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1176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825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/>
          <p:cNvSpPr txBox="1">
            <a:spLocks noChangeArrowheads="1"/>
          </p:cNvSpPr>
          <p:nvPr userDrawn="1"/>
        </p:nvSpPr>
        <p:spPr bwMode="auto">
          <a:xfrm>
            <a:off x="6105525" y="6639640"/>
            <a:ext cx="303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All Rights Reserved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Copyright©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アスコット </a:t>
            </a:r>
            <a:r>
              <a:rPr lang="en-US" altLang="ja-JP" sz="1000" dirty="0" smtClean="0">
                <a:solidFill>
                  <a:srgbClr val="000000"/>
                </a:solidFill>
                <a:ea typeface="ＭＳ ゴシック" pitchFamily="49" charset="-128"/>
              </a:rPr>
              <a:t>2022</a:t>
            </a:r>
            <a:endParaRPr lang="en-US" altLang="ja-JP" sz="1000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985250" y="65944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D14FFF0-0871-4195-BD2A-E40B6CBE2871}" type="slidenum">
              <a:rPr lang="en-US" altLang="ja-JP" sz="1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ja-JP" sz="14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95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/>
          <p:cNvSpPr txBox="1">
            <a:spLocks noChangeArrowheads="1"/>
          </p:cNvSpPr>
          <p:nvPr userDrawn="1"/>
        </p:nvSpPr>
        <p:spPr bwMode="auto">
          <a:xfrm>
            <a:off x="6105525" y="6639640"/>
            <a:ext cx="303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All Rights Reserved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Copyright©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アスコット </a:t>
            </a:r>
            <a:r>
              <a:rPr lang="en-US" altLang="ja-JP" sz="1000" dirty="0" smtClean="0">
                <a:solidFill>
                  <a:srgbClr val="000000"/>
                </a:solidFill>
                <a:ea typeface="ＭＳ ゴシック" pitchFamily="49" charset="-128"/>
              </a:rPr>
              <a:t>2023</a:t>
            </a:r>
            <a:endParaRPr lang="en-US" altLang="ja-JP" sz="1000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985250" y="65944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D14FFF0-0871-4195-BD2A-E40B6CBE2871}" type="slidenum">
              <a:rPr lang="en-US" altLang="ja-JP" sz="1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ja-JP" sz="14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" name="Group 21"/>
          <p:cNvGrpSpPr>
            <a:grpSpLocks/>
          </p:cNvGrpSpPr>
          <p:nvPr userDrawn="1"/>
        </p:nvGrpSpPr>
        <p:grpSpPr bwMode="auto">
          <a:xfrm>
            <a:off x="0" y="1588"/>
            <a:ext cx="9144000" cy="690562"/>
            <a:chOff x="0" y="1773"/>
            <a:chExt cx="5760" cy="435"/>
          </a:xfrm>
        </p:grpSpPr>
        <p:sp>
          <p:nvSpPr>
            <p:cNvPr id="5" name="AutoShape 2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1773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73"/>
              <a:ext cx="575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80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83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85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88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91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9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938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965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1992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019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046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07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10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6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12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15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9" y="218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39"/>
          <p:cNvSpPr>
            <a:spLocks noChangeArrowheads="1"/>
          </p:cNvSpPr>
          <p:nvPr userDrawn="1"/>
        </p:nvSpPr>
        <p:spPr bwMode="auto">
          <a:xfrm>
            <a:off x="0" y="9525"/>
            <a:ext cx="9144000" cy="365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3" name="Rectangle 45"/>
          <p:cNvSpPr>
            <a:spLocks noChangeArrowheads="1"/>
          </p:cNvSpPr>
          <p:nvPr userDrawn="1"/>
        </p:nvSpPr>
        <p:spPr bwMode="auto">
          <a:xfrm>
            <a:off x="0" y="1588"/>
            <a:ext cx="9144000" cy="25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4" name="Line 47"/>
          <p:cNvSpPr>
            <a:spLocks noChangeShapeType="1"/>
          </p:cNvSpPr>
          <p:nvPr userDrawn="1"/>
        </p:nvSpPr>
        <p:spPr bwMode="auto">
          <a:xfrm>
            <a:off x="0" y="4286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5" name="Rectangle 58"/>
          <p:cNvSpPr>
            <a:spLocks noChangeArrowheads="1"/>
          </p:cNvSpPr>
          <p:nvPr userDrawn="1"/>
        </p:nvSpPr>
        <p:spPr bwMode="auto">
          <a:xfrm>
            <a:off x="0" y="1588"/>
            <a:ext cx="9906000" cy="69215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/>
          <p:cNvSpPr txBox="1">
            <a:spLocks noChangeArrowheads="1"/>
          </p:cNvSpPr>
          <p:nvPr userDrawn="1"/>
        </p:nvSpPr>
        <p:spPr bwMode="auto">
          <a:xfrm>
            <a:off x="6105525" y="6639640"/>
            <a:ext cx="303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All Rights Reserved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</a:rPr>
              <a:t>Copyright©</a:t>
            </a:r>
            <a:r>
              <a:rPr lang="ja-JP" altLang="en-US" sz="1000" dirty="0">
                <a:solidFill>
                  <a:srgbClr val="000000"/>
                </a:solidFill>
                <a:ea typeface="ＭＳ ゴシック" pitchFamily="49" charset="-128"/>
              </a:rPr>
              <a:t>アスコット </a:t>
            </a:r>
            <a:r>
              <a:rPr lang="en-US" altLang="ja-JP" sz="1000" dirty="0" smtClean="0">
                <a:solidFill>
                  <a:srgbClr val="000000"/>
                </a:solidFill>
                <a:ea typeface="ＭＳ ゴシック" pitchFamily="49" charset="-128"/>
              </a:rPr>
              <a:t>2022</a:t>
            </a:r>
            <a:endParaRPr lang="en-US" altLang="ja-JP" sz="1000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985250" y="65944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D14FFF0-0871-4195-BD2A-E40B6CBE2871}" type="slidenum">
              <a:rPr lang="en-US" altLang="ja-JP" sz="1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ja-JP" sz="14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5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7" r:id="rId2"/>
    <p:sldLayoutId id="214748448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9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3092791" y="4701189"/>
            <a:ext cx="3671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ja-JP" altLang="en-US" b="1" smtClean="0">
                <a:solidFill>
                  <a:srgbClr val="000099"/>
                </a:solidFill>
                <a:latin typeface="Times New Roman" pitchFamily="18" charset="0"/>
                <a:ea typeface="HG丸ｺﾞｼｯｸM-PRO" pitchFamily="50" charset="-128"/>
              </a:rPr>
              <a:t>２０２３年３月</a:t>
            </a:r>
            <a:r>
              <a:rPr lang="ja-JP" altLang="en-US" b="1">
                <a:solidFill>
                  <a:srgbClr val="000099"/>
                </a:solidFill>
                <a:latin typeface="Times New Roman" pitchFamily="18" charset="0"/>
                <a:ea typeface="HG丸ｺﾞｼｯｸM-PRO" pitchFamily="50" charset="-128"/>
              </a:rPr>
              <a:t>２４</a:t>
            </a:r>
            <a:r>
              <a:rPr lang="ja-JP" altLang="en-US" b="1" smtClean="0">
                <a:solidFill>
                  <a:srgbClr val="000099"/>
                </a:solidFill>
                <a:latin typeface="Times New Roman" pitchFamily="18" charset="0"/>
                <a:ea typeface="HG丸ｺﾞｼｯｸM-PRO" pitchFamily="50" charset="-128"/>
              </a:rPr>
              <a:t>日（第２版</a:t>
            </a:r>
            <a:r>
              <a:rPr lang="ja-JP" altLang="en-US" b="1" dirty="0" smtClean="0">
                <a:solidFill>
                  <a:srgbClr val="000099"/>
                </a:solidFill>
                <a:latin typeface="Times New Roman" pitchFamily="18" charset="0"/>
                <a:ea typeface="HG丸ｺﾞｼｯｸM-PRO" pitchFamily="50" charset="-128"/>
              </a:rPr>
              <a:t>）</a:t>
            </a:r>
            <a:endParaRPr lang="ja-JP" altLang="en-US" b="1" dirty="0">
              <a:solidFill>
                <a:srgbClr val="000099"/>
              </a:solidFill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147" name="Rectangle 33"/>
          <p:cNvSpPr>
            <a:spLocks noChangeArrowheads="1"/>
          </p:cNvSpPr>
          <p:nvPr/>
        </p:nvSpPr>
        <p:spPr bwMode="auto">
          <a:xfrm>
            <a:off x="908050" y="3429000"/>
            <a:ext cx="8077200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Calibri" pitchFamily="34" charset="0"/>
            </a:endParaRPr>
          </a:p>
        </p:txBody>
      </p:sp>
      <p:sp>
        <p:nvSpPr>
          <p:cNvPr id="6148" name="Rectangle 35"/>
          <p:cNvSpPr>
            <a:spLocks noChangeArrowheads="1"/>
          </p:cNvSpPr>
          <p:nvPr/>
        </p:nvSpPr>
        <p:spPr bwMode="auto">
          <a:xfrm>
            <a:off x="2504728" y="5559623"/>
            <a:ext cx="48245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400" dirty="0" smtClean="0">
                <a:solidFill>
                  <a:srgbClr val="000099"/>
                </a:solidFill>
                <a:latin typeface="Times New Roman" pitchFamily="18" charset="0"/>
                <a:ea typeface="HGP創英角ｺﾞｼｯｸUB" pitchFamily="50" charset="-128"/>
              </a:rPr>
              <a:t>株式</a:t>
            </a:r>
            <a:r>
              <a:rPr lang="ja-JP" altLang="en-US" sz="2400" dirty="0">
                <a:solidFill>
                  <a:srgbClr val="000099"/>
                </a:solidFill>
                <a:latin typeface="Times New Roman" pitchFamily="18" charset="0"/>
                <a:ea typeface="HGP創英角ｺﾞｼｯｸUB" pitchFamily="50" charset="-128"/>
              </a:rPr>
              <a:t>会社アスコット</a:t>
            </a: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128464" y="1982758"/>
            <a:ext cx="9645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en-US" altLang="ja-JP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ASPAC</a:t>
            </a:r>
            <a:r>
              <a:rPr lang="en-US" altLang="ja-JP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-WEB</a:t>
            </a:r>
            <a:r>
              <a:rPr lang="ja-JP" altLang="en-US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請求書・納品書</a:t>
            </a:r>
            <a:endParaRPr lang="en-US" altLang="ja-JP" sz="4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システム</a:t>
            </a:r>
            <a:r>
              <a:rPr lang="ja-JP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（仮名）</a:t>
            </a:r>
            <a:r>
              <a:rPr lang="ja-JP" altLang="en-US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endParaRPr lang="en-US" altLang="ja-JP" sz="1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3296815" y="3638048"/>
            <a:ext cx="3312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ご紹介資料</a:t>
            </a:r>
            <a:endParaRPr lang="en-US" altLang="ja-JP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0" y="-71021"/>
            <a:ext cx="9906000" cy="1341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DB315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29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８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．参考：その他楽楽明細での機能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26" name="Rectangle 4"/>
          <p:cNvSpPr txBox="1">
            <a:spLocks noChangeArrowheads="1"/>
          </p:cNvSpPr>
          <p:nvPr/>
        </p:nvSpPr>
        <p:spPr bwMode="auto">
          <a:xfrm>
            <a:off x="742950" y="980728"/>
            <a:ext cx="70183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１）請求書・納品書の印刷と郵送サービス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endParaRPr lang="en-US" altLang="ja-JP" sz="1600" b="1" kern="0" dirty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２）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請求書・納品書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の</a:t>
            </a:r>
            <a:r>
              <a:rPr lang="en-US" altLang="ja-JP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FAX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送信サービス</a:t>
            </a:r>
            <a:endParaRPr lang="en-US" altLang="ja-JP" sz="1600" b="1" kern="0" dirty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３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）請求書・納品書のメール添付送信サービス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endParaRPr lang="en-US" altLang="ja-JP" sz="1600" b="1" kern="0" dirty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４）ログイン時に二段階認証（ワンタイムパスワード管理）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None/>
              <a:tabLst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ＭＳ Ｐゴシック" charset="-128"/>
              <a:buChar char="■"/>
              <a:tabLst/>
              <a:defRPr/>
            </a:pP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080792" y="2492896"/>
            <a:ext cx="3494088" cy="1446213"/>
            <a:chOff x="3006" y="1882"/>
            <a:chExt cx="2200" cy="91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006" y="1882"/>
              <a:ext cx="21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ja-JP" altLang="en-US" sz="4800" i="1" dirty="0">
                  <a:solidFill>
                    <a:srgbClr val="CC9900"/>
                  </a:solidFill>
                  <a:latin typeface="HGP明朝E" pitchFamily="18" charset="-128"/>
                  <a:ea typeface="HGP明朝E" pitchFamily="18" charset="-128"/>
                </a:rPr>
                <a:t>ＡＳＣＯＴ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97" y="2384"/>
              <a:ext cx="19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ja-JP" altLang="en-US" sz="1200" b="1" dirty="0">
                  <a:solidFill>
                    <a:srgbClr val="0033CC"/>
                  </a:solidFill>
                  <a:ea typeface="HG丸ｺﾞｼｯｸM-PRO" pitchFamily="50" charset="-128"/>
                </a:rPr>
                <a:t>明日の情報システムを創造する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97" y="2560"/>
              <a:ext cx="21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ja-JP" altLang="en-US" sz="1800">
                  <a:solidFill>
                    <a:srgbClr val="CC9900"/>
                  </a:solidFill>
                  <a:ea typeface="HG丸ｺﾞｼｯｸM-PRO" pitchFamily="50" charset="-128"/>
                </a:rPr>
                <a:t>株式会社アスコット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インターネット・ネットワーク」アイコン・イラストのフリー素材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154447"/>
            <a:ext cx="2624000" cy="52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" name="AutoShape 4"/>
          <p:cNvSpPr>
            <a:spLocks noChangeArrowheads="1"/>
          </p:cNvSpPr>
          <p:nvPr/>
        </p:nvSpPr>
        <p:spPr bwMode="auto">
          <a:xfrm>
            <a:off x="18981" y="1320876"/>
            <a:ext cx="1053315" cy="5132460"/>
          </a:xfrm>
          <a:prstGeom prst="roundRect">
            <a:avLst>
              <a:gd name="adj" fmla="val 11034"/>
            </a:avLst>
          </a:prstGeom>
          <a:solidFill>
            <a:srgbClr val="FFFF99"/>
          </a:solidFill>
          <a:ln w="15875" algn="ctr">
            <a:noFill/>
            <a:round/>
            <a:headEnd/>
            <a:tailEnd/>
          </a:ln>
          <a:effectLst>
            <a:outerShdw dist="38100" dir="2700000" algn="tl" rotWithShape="0">
              <a:srgbClr val="808080"/>
            </a:outerShdw>
          </a:effectLst>
        </p:spPr>
        <p:txBody>
          <a:bodyPr vert="eaVert" lIns="74295" tIns="8890" rIns="74295" bIns="889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0" name="AutoShape 261"/>
          <p:cNvSpPr>
            <a:spLocks noChangeArrowheads="1"/>
          </p:cNvSpPr>
          <p:nvPr/>
        </p:nvSpPr>
        <p:spPr bwMode="auto">
          <a:xfrm>
            <a:off x="4647397" y="1320876"/>
            <a:ext cx="2510761" cy="5276476"/>
          </a:xfrm>
          <a:prstGeom prst="roundRect">
            <a:avLst>
              <a:gd name="adj" fmla="val 3866"/>
            </a:avLst>
          </a:prstGeom>
          <a:solidFill>
            <a:srgbClr val="FFCCFF"/>
          </a:solidFill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marL="0" lvl="1" algn="ctr">
              <a:spcBef>
                <a:spcPts val="0"/>
              </a:spcBef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ASPAC-</a:t>
            </a:r>
            <a:r>
              <a:rPr lang="en-US" altLang="ja-JP" sz="1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WEB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ja-JP" altLang="en-US" sz="1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請求書・納品書システム</a:t>
            </a:r>
            <a:endParaRPr lang="en-US" altLang="ja-JP" sz="1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6" name="AutoShape 261"/>
          <p:cNvSpPr>
            <a:spLocks noChangeArrowheads="1"/>
          </p:cNvSpPr>
          <p:nvPr/>
        </p:nvSpPr>
        <p:spPr bwMode="auto">
          <a:xfrm>
            <a:off x="7761312" y="1306473"/>
            <a:ext cx="1968294" cy="4945617"/>
          </a:xfrm>
          <a:prstGeom prst="roundRect">
            <a:avLst>
              <a:gd name="adj" fmla="val 3866"/>
            </a:avLst>
          </a:prstGeom>
          <a:solidFill>
            <a:srgbClr val="CEF371"/>
          </a:solidFill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marL="0" lvl="1" algn="ctr">
              <a:spcBef>
                <a:spcPts val="0"/>
              </a:spcBef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ASPAC-</a:t>
            </a:r>
            <a:r>
              <a:rPr lang="ja-JP" altLang="en-US" sz="1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生産財卸</a:t>
            </a:r>
            <a:endParaRPr lang="en-US" altLang="ja-JP" sz="16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0" lvl="1" algn="ctr">
              <a:spcBef>
                <a:spcPts val="0"/>
              </a:spcBef>
              <a:defRPr/>
            </a:pPr>
            <a:r>
              <a:rPr lang="ja-JP" altLang="en-US" sz="1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ASPAC</a:t>
            </a:r>
            <a:r>
              <a:rPr lang="ja-JP" altLang="en-US" sz="1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シリーズも）</a:t>
            </a:r>
            <a:endParaRPr lang="en-US" altLang="ja-JP" sz="1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1" name="AutoShape 4"/>
          <p:cNvSpPr>
            <a:spLocks noChangeArrowheads="1"/>
          </p:cNvSpPr>
          <p:nvPr/>
        </p:nvSpPr>
        <p:spPr bwMode="auto">
          <a:xfrm>
            <a:off x="163710" y="2247227"/>
            <a:ext cx="743069" cy="2795026"/>
          </a:xfrm>
          <a:prstGeom prst="roundRect">
            <a:avLst>
              <a:gd name="adj" fmla="val 11034"/>
            </a:avLst>
          </a:prstGeom>
          <a:solidFill>
            <a:srgbClr val="FFFF99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38100" dir="2700000" algn="tl" rotWithShape="0">
              <a:srgbClr val="808080"/>
            </a:outerShdw>
          </a:effectLst>
        </p:spPr>
        <p:txBody>
          <a:bodyPr vert="eaVert" lIns="74295" tIns="8890" rIns="74295" bIns="889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得意先</a:t>
            </a:r>
            <a:endParaRPr kumimoji="1" lang="en-US" altLang="ja-JP" sz="160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8504" y="744959"/>
            <a:ext cx="359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sz="16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請求書・納品書システムのイメージ</a:t>
            </a:r>
            <a:endParaRPr kumimoji="1" lang="ja-JP" altLang="en-US" sz="1600" b="1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AutoShape 68"/>
          <p:cNvSpPr>
            <a:spLocks noChangeArrowheads="1"/>
          </p:cNvSpPr>
          <p:nvPr/>
        </p:nvSpPr>
        <p:spPr bwMode="auto">
          <a:xfrm>
            <a:off x="8423642" y="2514830"/>
            <a:ext cx="864095" cy="535067"/>
          </a:xfrm>
          <a:prstGeom prst="flowChartDocumen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納品書</a:t>
            </a: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4" name="AutoShape 7"/>
          <p:cNvSpPr>
            <a:spLocks noChangeArrowheads="1"/>
          </p:cNvSpPr>
          <p:nvPr/>
        </p:nvSpPr>
        <p:spPr bwMode="auto">
          <a:xfrm>
            <a:off x="5028281" y="2157350"/>
            <a:ext cx="1885624" cy="3359881"/>
          </a:xfrm>
          <a:prstGeom prst="roundRect">
            <a:avLst>
              <a:gd name="adj" fmla="val 5735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ja-JP" altLang="en-US" sz="1050" kern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得意先ごとに管理</a:t>
            </a:r>
            <a:endParaRPr kumimoji="0" lang="en-US" altLang="ja-JP" sz="1050" kern="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1" name="Text Box 12"/>
          <p:cNvSpPr txBox="1">
            <a:spLocks noChangeArrowheads="1"/>
          </p:cNvSpPr>
          <p:nvPr/>
        </p:nvSpPr>
        <p:spPr bwMode="auto">
          <a:xfrm>
            <a:off x="1977416" y="3617523"/>
            <a:ext cx="1823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  <a:ea typeface="ＭＳ Ｐゴシック" panose="020B0600070205080204" pitchFamily="50" charset="-128"/>
              </a:rPr>
              <a:t>インターネット</a:t>
            </a:r>
            <a:endParaRPr lang="en-US" altLang="ja-JP" sz="1200" b="1" dirty="0">
              <a:solidFill>
                <a:schemeClr val="bg1"/>
              </a:solidFill>
              <a:latin typeface="ＭＳ Ｐゴシック" charset="-128"/>
              <a:ea typeface="ＭＳ Ｐゴシック" panose="020B0600070205080204" pitchFamily="50" charset="-128"/>
            </a:endParaRPr>
          </a:p>
        </p:txBody>
      </p:sp>
      <p:pic>
        <p:nvPicPr>
          <p:cNvPr id="49154" name="Picture 2" descr="https://i.gzn.jp/img/2021/01/23/pdf-history/00_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5234" r="30758" b="9619"/>
          <a:stretch/>
        </p:blipFill>
        <p:spPr bwMode="auto">
          <a:xfrm>
            <a:off x="8855689" y="2730972"/>
            <a:ext cx="395096" cy="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6" name="AutoShape 266"/>
          <p:cNvCxnSpPr>
            <a:cxnSpLocks noChangeShapeType="1"/>
          </p:cNvCxnSpPr>
          <p:nvPr/>
        </p:nvCxnSpPr>
        <p:spPr bwMode="auto">
          <a:xfrm flipH="1">
            <a:off x="7158158" y="2738584"/>
            <a:ext cx="1265484" cy="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23" name="Text Box 270"/>
          <p:cNvSpPr txBox="1">
            <a:spLocks noChangeArrowheads="1"/>
          </p:cNvSpPr>
          <p:nvPr/>
        </p:nvSpPr>
        <p:spPr bwMode="auto">
          <a:xfrm>
            <a:off x="7195110" y="2405410"/>
            <a:ext cx="10951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アップロード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4" name="AutoShape 272"/>
          <p:cNvSpPr>
            <a:spLocks noChangeArrowheads="1"/>
          </p:cNvSpPr>
          <p:nvPr/>
        </p:nvSpPr>
        <p:spPr bwMode="auto">
          <a:xfrm>
            <a:off x="8456334" y="3190981"/>
            <a:ext cx="800088" cy="500350"/>
          </a:xfrm>
          <a:prstGeom prst="can">
            <a:avLst>
              <a:gd name="adj" fmla="val 1785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納品書</a:t>
            </a:r>
            <a:endParaRPr lang="en-US" altLang="ja-JP" sz="105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</a:p>
        </p:txBody>
      </p:sp>
      <p:cxnSp>
        <p:nvCxnSpPr>
          <p:cNvPr id="325" name="AutoShape 266"/>
          <p:cNvCxnSpPr>
            <a:cxnSpLocks noChangeShapeType="1"/>
          </p:cNvCxnSpPr>
          <p:nvPr/>
        </p:nvCxnSpPr>
        <p:spPr bwMode="auto">
          <a:xfrm flipH="1">
            <a:off x="7158158" y="3414724"/>
            <a:ext cx="1283240" cy="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26" name="Text Box 270"/>
          <p:cNvSpPr txBox="1">
            <a:spLocks noChangeArrowheads="1"/>
          </p:cNvSpPr>
          <p:nvPr/>
        </p:nvSpPr>
        <p:spPr bwMode="auto">
          <a:xfrm>
            <a:off x="7195110" y="3081550"/>
            <a:ext cx="10951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アップロード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4" name="AutoShape 266"/>
          <p:cNvCxnSpPr>
            <a:cxnSpLocks noChangeShapeType="1"/>
          </p:cNvCxnSpPr>
          <p:nvPr/>
        </p:nvCxnSpPr>
        <p:spPr bwMode="auto">
          <a:xfrm flipH="1">
            <a:off x="892668" y="2881747"/>
            <a:ext cx="4119583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51" name="AutoShape 68"/>
          <p:cNvSpPr>
            <a:spLocks noChangeArrowheads="1"/>
          </p:cNvSpPr>
          <p:nvPr/>
        </p:nvSpPr>
        <p:spPr bwMode="auto">
          <a:xfrm>
            <a:off x="8423114" y="4021080"/>
            <a:ext cx="864095" cy="515957"/>
          </a:xfrm>
          <a:prstGeom prst="flowChartDocumen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</a:t>
            </a: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52" name="Picture 2" descr="https://i.gzn.jp/img/2021/01/23/pdf-history/00_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5234" r="30758" b="9619"/>
          <a:stretch/>
        </p:blipFill>
        <p:spPr bwMode="auto">
          <a:xfrm>
            <a:off x="8855161" y="4227667"/>
            <a:ext cx="395096" cy="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3" name="AutoShape 266"/>
          <p:cNvCxnSpPr>
            <a:cxnSpLocks noChangeShapeType="1"/>
          </p:cNvCxnSpPr>
          <p:nvPr/>
        </p:nvCxnSpPr>
        <p:spPr bwMode="auto">
          <a:xfrm flipH="1">
            <a:off x="7157630" y="4235279"/>
            <a:ext cx="1265484" cy="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54" name="Text Box 270"/>
          <p:cNvSpPr txBox="1">
            <a:spLocks noChangeArrowheads="1"/>
          </p:cNvSpPr>
          <p:nvPr/>
        </p:nvSpPr>
        <p:spPr bwMode="auto">
          <a:xfrm>
            <a:off x="7194582" y="3902105"/>
            <a:ext cx="10951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アップロード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5" name="AutoShape 272"/>
          <p:cNvSpPr>
            <a:spLocks noChangeArrowheads="1"/>
          </p:cNvSpPr>
          <p:nvPr/>
        </p:nvSpPr>
        <p:spPr bwMode="auto">
          <a:xfrm>
            <a:off x="8455806" y="4687676"/>
            <a:ext cx="800088" cy="500350"/>
          </a:xfrm>
          <a:prstGeom prst="can">
            <a:avLst>
              <a:gd name="adj" fmla="val 1785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</a:t>
            </a:r>
            <a:endParaRPr lang="en-US" altLang="ja-JP" sz="105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</a:p>
        </p:txBody>
      </p:sp>
      <p:cxnSp>
        <p:nvCxnSpPr>
          <p:cNvPr id="356" name="AutoShape 266"/>
          <p:cNvCxnSpPr>
            <a:cxnSpLocks noChangeShapeType="1"/>
          </p:cNvCxnSpPr>
          <p:nvPr/>
        </p:nvCxnSpPr>
        <p:spPr bwMode="auto">
          <a:xfrm flipH="1">
            <a:off x="7157630" y="4911419"/>
            <a:ext cx="1283240" cy="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</p:spPr>
      </p:cxnSp>
      <p:sp>
        <p:nvSpPr>
          <p:cNvPr id="357" name="Text Box 270"/>
          <p:cNvSpPr txBox="1">
            <a:spLocks noChangeArrowheads="1"/>
          </p:cNvSpPr>
          <p:nvPr/>
        </p:nvSpPr>
        <p:spPr bwMode="auto">
          <a:xfrm>
            <a:off x="7194582" y="4578245"/>
            <a:ext cx="10951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アップロード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8" name="AutoShape 4"/>
          <p:cNvSpPr>
            <a:spLocks noChangeArrowheads="1"/>
          </p:cNvSpPr>
          <p:nvPr/>
        </p:nvSpPr>
        <p:spPr bwMode="auto">
          <a:xfrm>
            <a:off x="155098" y="5158869"/>
            <a:ext cx="743069" cy="1093221"/>
          </a:xfrm>
          <a:prstGeom prst="roundRect">
            <a:avLst>
              <a:gd name="adj" fmla="val 11034"/>
            </a:avLst>
          </a:prstGeom>
          <a:solidFill>
            <a:srgbClr val="FFFF99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38100" dir="2700000" algn="tl" rotWithShape="0">
              <a:srgbClr val="808080"/>
            </a:outerShdw>
          </a:effectLst>
        </p:spPr>
        <p:txBody>
          <a:bodyPr vert="eaVert" lIns="74295" tIns="8890" rIns="74295" bIns="889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・・・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60" name="Text Box 270"/>
          <p:cNvSpPr txBox="1">
            <a:spLocks noChangeArrowheads="1"/>
          </p:cNvSpPr>
          <p:nvPr/>
        </p:nvSpPr>
        <p:spPr bwMode="auto">
          <a:xfrm>
            <a:off x="1136323" y="2492896"/>
            <a:ext cx="3974165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PDF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請求書・納品書の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からダウンロード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2" name="Rectangle 146" descr="青い画用紙"/>
          <p:cNvSpPr>
            <a:spLocks noChangeArrowheads="1"/>
          </p:cNvSpPr>
          <p:nvPr/>
        </p:nvSpPr>
        <p:spPr bwMode="auto">
          <a:xfrm>
            <a:off x="273050" y="83801"/>
            <a:ext cx="8150064" cy="43088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１． </a:t>
            </a:r>
            <a:r>
              <a:rPr lang="en-US" altLang="ja-JP" sz="22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ASPAC</a:t>
            </a:r>
            <a:r>
              <a:rPr lang="en-US" altLang="ja-JP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-WEB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請求書・納品書システム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8" name="AutoShape 68"/>
          <p:cNvSpPr>
            <a:spLocks noChangeArrowheads="1"/>
          </p:cNvSpPr>
          <p:nvPr/>
        </p:nvSpPr>
        <p:spPr bwMode="auto">
          <a:xfrm>
            <a:off x="5565789" y="2514830"/>
            <a:ext cx="864095" cy="535067"/>
          </a:xfrm>
          <a:prstGeom prst="flowChartDocumen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納品書</a:t>
            </a: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9" name="Picture 2" descr="https://i.gzn.jp/img/2021/01/23/pdf-history/00_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5234" r="30758" b="9619"/>
          <a:stretch/>
        </p:blipFill>
        <p:spPr bwMode="auto">
          <a:xfrm>
            <a:off x="5997836" y="2730972"/>
            <a:ext cx="395096" cy="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272"/>
          <p:cNvSpPr>
            <a:spLocks noChangeArrowheads="1"/>
          </p:cNvSpPr>
          <p:nvPr/>
        </p:nvSpPr>
        <p:spPr bwMode="auto">
          <a:xfrm>
            <a:off x="5598481" y="3190981"/>
            <a:ext cx="800088" cy="500350"/>
          </a:xfrm>
          <a:prstGeom prst="can">
            <a:avLst>
              <a:gd name="adj" fmla="val 1785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納品書</a:t>
            </a:r>
            <a:endParaRPr lang="en-US" altLang="ja-JP" sz="105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</a:p>
        </p:txBody>
      </p:sp>
      <p:sp>
        <p:nvSpPr>
          <p:cNvPr id="51" name="AutoShape 68"/>
          <p:cNvSpPr>
            <a:spLocks noChangeArrowheads="1"/>
          </p:cNvSpPr>
          <p:nvPr/>
        </p:nvSpPr>
        <p:spPr bwMode="auto">
          <a:xfrm>
            <a:off x="5565261" y="4021080"/>
            <a:ext cx="864095" cy="515957"/>
          </a:xfrm>
          <a:prstGeom prst="flowChartDocumen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</a:t>
            </a: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2" name="Picture 2" descr="https://i.gzn.jp/img/2021/01/23/pdf-history/00_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5234" r="30758" b="9619"/>
          <a:stretch/>
        </p:blipFill>
        <p:spPr bwMode="auto">
          <a:xfrm>
            <a:off x="5997308" y="4227667"/>
            <a:ext cx="395096" cy="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272"/>
          <p:cNvSpPr>
            <a:spLocks noChangeArrowheads="1"/>
          </p:cNvSpPr>
          <p:nvPr/>
        </p:nvSpPr>
        <p:spPr bwMode="auto">
          <a:xfrm>
            <a:off x="5597953" y="4687676"/>
            <a:ext cx="800088" cy="500350"/>
          </a:xfrm>
          <a:prstGeom prst="can">
            <a:avLst>
              <a:gd name="adj" fmla="val 1785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</a:t>
            </a:r>
            <a:endParaRPr lang="en-US" altLang="ja-JP" sz="105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</a:p>
        </p:txBody>
      </p:sp>
      <p:cxnSp>
        <p:nvCxnSpPr>
          <p:cNvPr id="54" name="AutoShape 266"/>
          <p:cNvCxnSpPr>
            <a:cxnSpLocks noChangeShapeType="1"/>
          </p:cNvCxnSpPr>
          <p:nvPr/>
        </p:nvCxnSpPr>
        <p:spPr bwMode="auto">
          <a:xfrm flipH="1">
            <a:off x="892668" y="4472992"/>
            <a:ext cx="4119583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5" name="Text Box 270"/>
          <p:cNvSpPr txBox="1">
            <a:spLocks noChangeArrowheads="1"/>
          </p:cNvSpPr>
          <p:nvPr/>
        </p:nvSpPr>
        <p:spPr bwMode="auto">
          <a:xfrm>
            <a:off x="1136323" y="3857837"/>
            <a:ext cx="2651688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ダウンロード</a:t>
            </a:r>
            <a:r>
              <a:rPr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催促メール通知</a:t>
            </a:r>
            <a:endParaRPr lang="en-US" altLang="ja-JP" sz="1600" b="1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請求書・納品書</a:t>
            </a:r>
            <a:r>
              <a:rPr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6" name="Picture 2" descr="https://i.gzn.jp/img/2021/01/23/pdf-history/00_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5234" r="30758" b="9619"/>
          <a:stretch/>
        </p:blipFill>
        <p:spPr bwMode="auto">
          <a:xfrm>
            <a:off x="831094" y="3029094"/>
            <a:ext cx="395096" cy="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utoShape 272"/>
          <p:cNvSpPr>
            <a:spLocks noChangeArrowheads="1"/>
          </p:cNvSpPr>
          <p:nvPr/>
        </p:nvSpPr>
        <p:spPr bwMode="auto">
          <a:xfrm>
            <a:off x="1275406" y="3048642"/>
            <a:ext cx="600928" cy="366082"/>
          </a:xfrm>
          <a:prstGeom prst="can">
            <a:avLst>
              <a:gd name="adj" fmla="val 1785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</a:p>
        </p:txBody>
      </p:sp>
      <p:pic>
        <p:nvPicPr>
          <p:cNvPr id="1032" name="Picture 8" descr="Microsoft App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6" t="33028" r="32365" b="34773"/>
          <a:stretch/>
        </p:blipFill>
        <p:spPr bwMode="auto">
          <a:xfrm>
            <a:off x="989558" y="4551802"/>
            <a:ext cx="543761" cy="4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lang="en-US" altLang="ja-JP" sz="22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ASPAC</a:t>
            </a:r>
            <a:r>
              <a:rPr lang="en-US" altLang="ja-JP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-WEB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請求書・納品書システムを活用するメリット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415924" y="1052736"/>
            <a:ext cx="9145587" cy="518457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0145" tIns="50073" rIns="100145" bIns="50073" anchor="ctr"/>
          <a:lstStyle>
            <a:lvl1pPr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kern="0" noProof="0" dirty="0" smtClean="0">
                <a:solidFill>
                  <a:srgbClr val="3333CC"/>
                </a:solidFill>
              </a:rPr>
              <a:t>　①</a:t>
            </a:r>
            <a:r>
              <a:rPr lang="ja-JP" altLang="en-US" sz="2000" b="0" kern="0" dirty="0">
                <a:solidFill>
                  <a:srgbClr val="3333CC"/>
                </a:solidFill>
              </a:rPr>
              <a:t>請求書、納品書の発送</a:t>
            </a:r>
            <a:r>
              <a:rPr lang="ja-JP" altLang="en-US" sz="2000" b="0" kern="0" dirty="0" smtClean="0">
                <a:solidFill>
                  <a:srgbClr val="3333CC"/>
                </a:solidFill>
              </a:rPr>
              <a:t>業務</a:t>
            </a:r>
            <a:endParaRPr lang="en-US" altLang="ja-JP" sz="2000" b="0" kern="0" dirty="0">
              <a:solidFill>
                <a:srgbClr val="3333CC"/>
              </a:solidFill>
            </a:endParaRPr>
          </a:p>
          <a:p>
            <a:pPr marL="0" marR="0" lvl="0" indent="0" defTabSz="10017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　　　</a:t>
            </a:r>
            <a:r>
              <a:rPr kumimoji="1" lang="ja-JP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ー</a:t>
            </a:r>
            <a:r>
              <a:rPr lang="ja-JP" altLang="en-US" sz="1800" b="0" kern="0" dirty="0">
                <a:solidFill>
                  <a:srgbClr val="3333CC"/>
                </a:solidFill>
              </a:rPr>
              <a:t>大量な請求書、納品書の印刷が不要</a:t>
            </a:r>
            <a:endParaRPr lang="en-US" altLang="ja-JP" sz="1800" b="0" kern="0" dirty="0">
              <a:solidFill>
                <a:srgbClr val="3333CC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　　　</a:t>
            </a:r>
            <a:r>
              <a:rPr kumimoji="1" lang="ja-JP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ー</a:t>
            </a:r>
            <a:r>
              <a:rPr lang="ja-JP" altLang="en-US" sz="1800" b="0" kern="0" dirty="0">
                <a:solidFill>
                  <a:srgbClr val="3333CC"/>
                </a:solidFill>
              </a:rPr>
              <a:t>封入封緘作業が</a:t>
            </a:r>
            <a:r>
              <a:rPr lang="ja-JP" altLang="en-US" sz="1800" b="0" kern="0" dirty="0" smtClean="0">
                <a:solidFill>
                  <a:srgbClr val="3333CC"/>
                </a:solidFill>
              </a:rPr>
              <a:t>不要</a:t>
            </a:r>
            <a:endParaRPr lang="en-US" altLang="ja-JP" sz="1800" b="0" kern="0" dirty="0" smtClean="0">
              <a:solidFill>
                <a:srgbClr val="3333CC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0" kern="0" dirty="0" smtClean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r>
              <a:rPr lang="ja-JP" altLang="en-US" sz="2000" b="0" kern="0" dirty="0">
                <a:solidFill>
                  <a:srgbClr val="3333CC"/>
                </a:solidFill>
              </a:rPr>
              <a:t>請求書、納品書の発送</a:t>
            </a:r>
            <a:r>
              <a:rPr lang="ja-JP" altLang="en-US" sz="2000" b="0" kern="0" dirty="0" smtClean="0">
                <a:solidFill>
                  <a:srgbClr val="3333CC"/>
                </a:solidFill>
              </a:rPr>
              <a:t>費用</a:t>
            </a:r>
            <a:endParaRPr lang="en-US" altLang="ja-JP" sz="2000" b="0" kern="0" dirty="0">
              <a:solidFill>
                <a:srgbClr val="3333CC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kern="0" dirty="0" smtClean="0">
                <a:solidFill>
                  <a:srgbClr val="3333CC"/>
                </a:solidFill>
              </a:rPr>
              <a:t>　</a:t>
            </a:r>
            <a:r>
              <a:rPr lang="ja-JP" altLang="en-US" sz="1800" kern="0" dirty="0">
                <a:solidFill>
                  <a:srgbClr val="3333CC"/>
                </a:solidFill>
              </a:rPr>
              <a:t>　</a:t>
            </a:r>
            <a:r>
              <a:rPr lang="ja-JP" altLang="en-US" sz="1800" kern="0" dirty="0" smtClean="0">
                <a:solidFill>
                  <a:srgbClr val="3333CC"/>
                </a:solidFill>
              </a:rPr>
              <a:t>　</a:t>
            </a:r>
            <a:r>
              <a:rPr lang="ja-JP" altLang="en-US" sz="1800" kern="0" dirty="0" err="1" smtClean="0">
                <a:solidFill>
                  <a:srgbClr val="3333CC"/>
                </a:solidFill>
              </a:rPr>
              <a:t>ー</a:t>
            </a:r>
            <a:r>
              <a:rPr lang="ja-JP" altLang="en-US" sz="1800" b="0" kern="0" dirty="0">
                <a:solidFill>
                  <a:srgbClr val="3333CC"/>
                </a:solidFill>
              </a:rPr>
              <a:t>郵送コストが</a:t>
            </a:r>
            <a:r>
              <a:rPr lang="ja-JP" altLang="en-US" sz="1800" b="0" kern="0" dirty="0" smtClean="0">
                <a:solidFill>
                  <a:srgbClr val="3333CC"/>
                </a:solidFill>
              </a:rPr>
              <a:t>不要</a:t>
            </a:r>
            <a:endParaRPr lang="en-US" altLang="ja-JP" sz="1800" b="0" kern="0" dirty="0" smtClean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0" kern="0" dirty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0" kern="0" dirty="0" smtClean="0">
                <a:solidFill>
                  <a:srgbClr val="3333CC"/>
                </a:solidFill>
              </a:rPr>
              <a:t>　③請求書、納品書紛失による、再発行作業</a:t>
            </a:r>
            <a:endParaRPr lang="en-US" altLang="ja-JP" sz="2000" b="0" kern="0" dirty="0" smtClean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b="0" kern="0" dirty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0" kern="0" dirty="0" smtClean="0">
                <a:solidFill>
                  <a:srgbClr val="3333CC"/>
                </a:solidFill>
              </a:rPr>
              <a:t>　　　</a:t>
            </a:r>
            <a:r>
              <a:rPr lang="ja-JP" altLang="en-US" sz="1800" b="0" kern="0" dirty="0" err="1" smtClean="0">
                <a:solidFill>
                  <a:srgbClr val="3333CC"/>
                </a:solidFill>
              </a:rPr>
              <a:t>ー</a:t>
            </a:r>
            <a:r>
              <a:rPr lang="ja-JP" altLang="en-US" sz="1800" b="0" kern="0" dirty="0">
                <a:solidFill>
                  <a:srgbClr val="3333CC"/>
                </a:solidFill>
              </a:rPr>
              <a:t>再発</a:t>
            </a:r>
            <a:r>
              <a:rPr lang="ja-JP" altLang="en-US" sz="1800" b="0" kern="0" dirty="0" smtClean="0">
                <a:solidFill>
                  <a:srgbClr val="3333CC"/>
                </a:solidFill>
              </a:rPr>
              <a:t>行作業が不要</a:t>
            </a:r>
            <a:endParaRPr lang="en-US" altLang="ja-JP" sz="1800" b="0" kern="0" dirty="0" smtClean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0" kern="0" dirty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0" kern="0" dirty="0" smtClean="0">
                <a:solidFill>
                  <a:srgbClr val="3333CC"/>
                </a:solidFill>
              </a:rPr>
              <a:t>　④</a:t>
            </a:r>
            <a:r>
              <a:rPr lang="ja-JP" altLang="en-US" sz="2000" b="0" kern="0" dirty="0">
                <a:solidFill>
                  <a:srgbClr val="3333CC"/>
                </a:solidFill>
              </a:rPr>
              <a:t>請求書、</a:t>
            </a:r>
            <a:r>
              <a:rPr lang="ja-JP" altLang="en-US" sz="2000" b="0" kern="0" dirty="0" smtClean="0">
                <a:solidFill>
                  <a:srgbClr val="3333CC"/>
                </a:solidFill>
              </a:rPr>
              <a:t>納品書データの送信依頼</a:t>
            </a:r>
            <a:endParaRPr lang="en-US" altLang="ja-JP" sz="2000" b="0" kern="0" dirty="0" smtClean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b="0" kern="0" dirty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0" kern="0" dirty="0" smtClean="0">
                <a:solidFill>
                  <a:srgbClr val="3333CC"/>
                </a:solidFill>
              </a:rPr>
              <a:t>　　　</a:t>
            </a:r>
            <a:r>
              <a:rPr lang="ja-JP" altLang="en-US" sz="1800" b="0" kern="0" dirty="0" err="1" smtClean="0">
                <a:solidFill>
                  <a:srgbClr val="3333CC"/>
                </a:solidFill>
              </a:rPr>
              <a:t>ー</a:t>
            </a:r>
            <a:r>
              <a:rPr lang="ja-JP" altLang="en-US" sz="1800" b="0" kern="0" dirty="0" smtClean="0">
                <a:solidFill>
                  <a:srgbClr val="3333CC"/>
                </a:solidFill>
              </a:rPr>
              <a:t>得意先様にて、</a:t>
            </a:r>
            <a:r>
              <a:rPr lang="ja-JP" altLang="en-US" sz="1800" b="0" kern="0" dirty="0">
                <a:solidFill>
                  <a:srgbClr val="3333CC"/>
                </a:solidFill>
              </a:rPr>
              <a:t>請求書、納品書</a:t>
            </a:r>
            <a:r>
              <a:rPr lang="ja-JP" altLang="en-US" sz="1800" b="0" kern="0" dirty="0" smtClean="0">
                <a:solidFill>
                  <a:srgbClr val="3333CC"/>
                </a:solidFill>
              </a:rPr>
              <a:t>データの出力が行え、</a:t>
            </a:r>
            <a:endParaRPr lang="en-US" altLang="ja-JP" sz="1800" b="0" kern="0" dirty="0">
              <a:solidFill>
                <a:srgbClr val="3333CC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　　　　　個々の対応が不要</a:t>
            </a:r>
          </a:p>
        </p:txBody>
      </p:sp>
      <p:pic>
        <p:nvPicPr>
          <p:cNvPr id="51202" name="Picture 2" descr="封入作業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59" y="1484784"/>
            <a:ext cx="1413049" cy="141305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メモ 5"/>
          <p:cNvSpPr/>
          <p:nvPr/>
        </p:nvSpPr>
        <p:spPr>
          <a:xfrm>
            <a:off x="7198804" y="4525011"/>
            <a:ext cx="1498612" cy="1496277"/>
          </a:xfrm>
          <a:prstGeom prst="foldedCorner">
            <a:avLst/>
          </a:prstGeom>
          <a:ln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78976" y="545718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00FF"/>
                </a:solidFill>
                <a:latin typeface="Engravers MT" panose="02090707080505020304" pitchFamily="18" charset="0"/>
              </a:rPr>
              <a:t>納品書・</a:t>
            </a:r>
            <a:r>
              <a:rPr lang="ja-JP" altLang="en-US" sz="1400" dirty="0" smtClean="0">
                <a:solidFill>
                  <a:srgbClr val="0000FF"/>
                </a:solidFill>
                <a:latin typeface="Engravers MT" panose="02090707080505020304" pitchFamily="18" charset="0"/>
              </a:rPr>
              <a:t>請求書</a:t>
            </a:r>
            <a:endParaRPr lang="en-US" altLang="ja-JP" sz="1400" dirty="0" smtClean="0">
              <a:solidFill>
                <a:srgbClr val="0000FF"/>
              </a:solidFill>
              <a:latin typeface="Engravers MT" panose="02090707080505020304" pitchFamily="18" charset="0"/>
            </a:endParaRPr>
          </a:p>
          <a:p>
            <a:r>
              <a:rPr kumimoji="1" lang="ja-JP" altLang="en-US" sz="1400" dirty="0">
                <a:solidFill>
                  <a:srgbClr val="0000FF"/>
                </a:solidFill>
                <a:latin typeface="Engravers MT" panose="02090707080505020304" pitchFamily="18" charset="0"/>
              </a:rPr>
              <a:t>データ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486836" y="4813043"/>
            <a:ext cx="936104" cy="360040"/>
          </a:xfrm>
          <a:prstGeom prst="roundRect">
            <a:avLst/>
          </a:prstGeom>
          <a:solidFill>
            <a:srgbClr val="0000FF"/>
          </a:solidFill>
          <a:ln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CSV</a:t>
            </a:r>
            <a:endParaRPr kumimoji="1" lang="ja-JP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08" name="Picture 8" descr="郵送 の無料アイコン・イラスト素材 | アイコン・イラスト無料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76" y="2996952"/>
            <a:ext cx="1490448" cy="14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３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．得意先ごとのページによる、請求書・納品書ダウンロード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73100" y="908720"/>
            <a:ext cx="8543925" cy="16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/>
          <a:lstStyle>
            <a:lvl1pPr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10017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①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ログイン画面にメールアドレスを採用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marL="0" marR="0" lvl="0" indent="0" defTabSz="10017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lang="ja-JP" altLang="en-US" sz="1500" b="0" kern="0" dirty="0">
                <a:solidFill>
                  <a:srgbClr val="3333CC"/>
                </a:solidFill>
              </a:rPr>
              <a:t>お客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様のメールアドレスを利用することで、ログイン</a:t>
            </a:r>
            <a:r>
              <a:rPr lang="en-US" altLang="ja-JP" sz="1500" b="0" kern="0" dirty="0" smtClean="0">
                <a:solidFill>
                  <a:srgbClr val="3333CC"/>
                </a:solidFill>
              </a:rPr>
              <a:t>ID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の忘れによる問い合わせを削減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marL="0" marR="0" lvl="0" indent="0" defTabSz="10017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②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単純なメニュー画面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marL="0" marR="0" lvl="0" indent="0" defTabSz="10017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kumimoji="1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請求書、納品書の管理のみで誰でもがわかりやすい画面</a:t>
            </a:r>
            <a:endParaRPr kumimoji="1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③わかりやすい検索条件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err="1" smtClean="0">
                <a:solidFill>
                  <a:srgbClr val="3333CC"/>
                </a:solidFill>
              </a:rPr>
              <a:t>ー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登録日（請求日）、事業所（プルダウン）、フリーキーワードによる検索条件の指定可能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0DDC39-869A-43B3-B8FC-49B7DC57D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12"/>
          <a:stretch/>
        </p:blipFill>
        <p:spPr>
          <a:xfrm>
            <a:off x="56456" y="3068960"/>
            <a:ext cx="3912449" cy="2304256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3399FF"/>
            </a:outerShdw>
          </a:effectLst>
        </p:spPr>
      </p:pic>
      <p:pic>
        <p:nvPicPr>
          <p:cNvPr id="50178" name="Picture 2" descr="ASCOT 明日の情報システムを創造する 株式会社アスコッ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/>
          <a:stretch/>
        </p:blipFill>
        <p:spPr bwMode="auto">
          <a:xfrm>
            <a:off x="138714" y="3384700"/>
            <a:ext cx="675195" cy="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8377" y="3135322"/>
            <a:ext cx="151916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</a:t>
            </a:r>
            <a:endParaRPr kumimoji="1" lang="ja-JP" altLang="en-US" sz="4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958F7C-1B03-4A82-8586-542DB5CED6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04"/>
          <a:stretch/>
        </p:blipFill>
        <p:spPr>
          <a:xfrm>
            <a:off x="2773201" y="3417236"/>
            <a:ext cx="3912448" cy="2351045"/>
          </a:xfrm>
          <a:prstGeom prst="rect">
            <a:avLst/>
          </a:prstGeom>
          <a:effectLst>
            <a:outerShdw blurRad="50800" dist="50800" dir="5400000" algn="ctr" rotWithShape="0">
              <a:srgbClr val="3399FF"/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1E9F5BA-6DA5-4FA3-9D7C-C419682F5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198"/>
          <a:stretch/>
        </p:blipFill>
        <p:spPr>
          <a:xfrm>
            <a:off x="5831243" y="3861048"/>
            <a:ext cx="4061289" cy="2304256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3399FF"/>
            </a:outerShdw>
          </a:effectLst>
        </p:spPr>
      </p:pic>
      <p:pic>
        <p:nvPicPr>
          <p:cNvPr id="12" name="Picture 2" descr="ASCOT 明日の情報システムを創造する 株式会社アスコッ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/>
          <a:stretch/>
        </p:blipFill>
        <p:spPr bwMode="auto">
          <a:xfrm>
            <a:off x="2832170" y="3744724"/>
            <a:ext cx="675195" cy="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5628" y="3127656"/>
            <a:ext cx="678725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ログイン｜株式会社アスコット</a:t>
            </a:r>
            <a:endParaRPr kumimoji="1" lang="ja-JP" altLang="en-US" sz="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15200" y="3482599"/>
            <a:ext cx="151916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</a:t>
            </a:r>
            <a:endParaRPr kumimoji="1" lang="ja-JP" altLang="en-US" sz="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82451" y="3474933"/>
            <a:ext cx="678725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ログイン｜株式会社アスコット</a:t>
            </a:r>
            <a:endParaRPr kumimoji="1" lang="ja-JP" altLang="en-US" sz="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81925" y="3915021"/>
            <a:ext cx="678725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ログイン｜株式会社アスコット</a:t>
            </a:r>
            <a:endParaRPr kumimoji="1" lang="ja-JP" altLang="en-US" sz="400" b="1" dirty="0"/>
          </a:p>
        </p:txBody>
      </p:sp>
      <p:pic>
        <p:nvPicPr>
          <p:cNvPr id="17" name="Picture 2" descr="ASCOT 明日の情報システムを創造する 株式会社アスコッ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/>
          <a:stretch/>
        </p:blipFill>
        <p:spPr bwMode="auto">
          <a:xfrm>
            <a:off x="5865107" y="4167006"/>
            <a:ext cx="619815" cy="1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４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．同一得意先での複数利用者の登録と権限の付与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73100" y="692696"/>
            <a:ext cx="8543925" cy="16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/>
          <a:lstStyle>
            <a:lvl1pPr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10017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①同一得意先での複数利用者の登録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lang="ja-JP" altLang="en-US" sz="1500" b="0" kern="0" dirty="0">
                <a:solidFill>
                  <a:srgbClr val="3333CC"/>
                </a:solidFill>
              </a:rPr>
              <a:t>得意先様の管理画面により、複数の利用者を登録することが可能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。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②権限の付与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　－利用者ごとに、閲覧できる事業所の請求書や納品書を指定することが可能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7C62D1-703D-4C14-A442-8BF60991F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99"/>
          <a:stretch/>
        </p:blipFill>
        <p:spPr>
          <a:xfrm>
            <a:off x="1708073" y="2276872"/>
            <a:ext cx="5045127" cy="4248472"/>
          </a:xfrm>
          <a:prstGeom prst="rect">
            <a:avLst/>
          </a:prstGeom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18" name="Picture 2" descr="ASCOT 明日の情報システムを創造する 株式会社アスコッ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1"/>
          <a:stretch/>
        </p:blipFill>
        <p:spPr bwMode="auto">
          <a:xfrm>
            <a:off x="1768009" y="2700624"/>
            <a:ext cx="779344" cy="2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902768" y="2500562"/>
            <a:ext cx="151916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" b="1" dirty="0" smtClean="0"/>
              <a:t> </a:t>
            </a:r>
            <a:endParaRPr kumimoji="1" lang="ja-JP" altLang="en-US" sz="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064" y="2366411"/>
            <a:ext cx="997292" cy="790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500" b="1" dirty="0" smtClean="0"/>
              <a:t> ログイン｜株式会社アスコット</a:t>
            </a:r>
            <a:endParaRPr kumimoji="1" lang="ja-JP" altLang="en-US" sz="5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902768" y="4653136"/>
            <a:ext cx="4706416" cy="936104"/>
          </a:xfrm>
          <a:prstGeom prst="rect">
            <a:avLst/>
          </a:prstGeom>
          <a:noFill/>
          <a:ln>
            <a:solidFill>
              <a:srgbClr val="FF0000"/>
            </a:solidFill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902768" y="5777880"/>
            <a:ext cx="4706416" cy="675456"/>
          </a:xfrm>
          <a:prstGeom prst="rect">
            <a:avLst/>
          </a:prstGeom>
          <a:noFill/>
          <a:ln>
            <a:solidFill>
              <a:srgbClr val="FF0000"/>
            </a:solidFill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252601" y="4581128"/>
            <a:ext cx="499119" cy="385155"/>
          </a:xfrm>
          <a:prstGeom prst="rect">
            <a:avLst/>
          </a:prstGeom>
          <a:noFill/>
          <a:ln>
            <a:noFill/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FF"/>
                </a:solidFill>
              </a:rPr>
              <a:t>①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52601" y="5777880"/>
            <a:ext cx="499119" cy="385155"/>
          </a:xfrm>
          <a:prstGeom prst="rect">
            <a:avLst/>
          </a:prstGeom>
          <a:noFill/>
          <a:ln>
            <a:noFill/>
            <a:tailEnd type="triangl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FF"/>
                </a:solidFill>
              </a:rPr>
              <a:t>②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５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．ユーザー管理機能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73100" y="845840"/>
            <a:ext cx="8543925" cy="431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/>
          <a:lstStyle>
            <a:lvl1pPr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defTabSz="1001713"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①お知らせ</a:t>
            </a:r>
            <a:r>
              <a:rPr lang="ja-JP" altLang="en-US" sz="1500" b="0" kern="0" dirty="0">
                <a:solidFill>
                  <a:srgbClr val="3333CC"/>
                </a:solidFill>
              </a:rPr>
              <a:t>管理・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画面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500" b="0" kern="0" dirty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－お知らせを表示する内容を登録・修正・削除する機能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ja-JP" sz="10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②操作</a:t>
            </a:r>
            <a:r>
              <a:rPr lang="ja-JP" altLang="en-US" sz="1500" b="0" kern="0" dirty="0">
                <a:solidFill>
                  <a:srgbClr val="3333CC"/>
                </a:solidFill>
              </a:rPr>
              <a:t>ログ・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画面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－得意先</a:t>
            </a:r>
            <a:r>
              <a:rPr lang="ja-JP" altLang="en-US" sz="1500" b="0" kern="0" dirty="0">
                <a:solidFill>
                  <a:srgbClr val="3333CC"/>
                </a:solidFill>
              </a:rPr>
              <a:t>の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ユーザ</a:t>
            </a:r>
            <a:r>
              <a:rPr lang="ja-JP" altLang="en-US" sz="1500" b="0" kern="0" dirty="0">
                <a:solidFill>
                  <a:srgbClr val="3333CC"/>
                </a:solidFill>
              </a:rPr>
              <a:t>ごと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の操作ログを確認する機能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ja-JP" sz="10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③請求書のアプロード・画面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　－請求書（</a:t>
            </a:r>
            <a:r>
              <a:rPr lang="en-US" altLang="ja-JP" sz="1500" b="0" kern="0" dirty="0" smtClean="0">
                <a:solidFill>
                  <a:srgbClr val="3333CC"/>
                </a:solidFill>
              </a:rPr>
              <a:t>PDF</a:t>
            </a:r>
            <a:r>
              <a:rPr lang="ja-JP" altLang="en-US" sz="1500" b="0" kern="0" dirty="0" err="1" smtClean="0">
                <a:solidFill>
                  <a:srgbClr val="3333CC"/>
                </a:solidFill>
              </a:rPr>
              <a:t>、</a:t>
            </a:r>
            <a:r>
              <a:rPr lang="en-US" altLang="ja-JP" sz="1500" b="0" kern="0" dirty="0" smtClean="0">
                <a:solidFill>
                  <a:srgbClr val="3333CC"/>
                </a:solidFill>
              </a:rPr>
              <a:t>CSV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）データをアップロードする機能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ja-JP" sz="10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④納品書の</a:t>
            </a:r>
            <a:r>
              <a:rPr lang="ja-JP" altLang="en-US" sz="1500" b="0" kern="0" dirty="0">
                <a:solidFill>
                  <a:srgbClr val="3333CC"/>
                </a:solidFill>
              </a:rPr>
              <a:t>アプロード・画面</a:t>
            </a:r>
            <a:endParaRPr lang="en-US" altLang="ja-JP" sz="1500" b="0" kern="0" dirty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－納品書（</a:t>
            </a:r>
            <a:r>
              <a:rPr lang="en-US" altLang="ja-JP" sz="1500" b="0" kern="0" dirty="0">
                <a:solidFill>
                  <a:srgbClr val="3333CC"/>
                </a:solidFill>
              </a:rPr>
              <a:t>PDF</a:t>
            </a:r>
            <a:r>
              <a:rPr lang="ja-JP" altLang="en-US" sz="1500" b="0" kern="0" dirty="0" err="1">
                <a:solidFill>
                  <a:srgbClr val="3333CC"/>
                </a:solidFill>
              </a:rPr>
              <a:t>、</a:t>
            </a:r>
            <a:r>
              <a:rPr lang="en-US" altLang="ja-JP" sz="1500" b="0" kern="0" dirty="0">
                <a:solidFill>
                  <a:srgbClr val="3333CC"/>
                </a:solidFill>
              </a:rPr>
              <a:t>CSV</a:t>
            </a:r>
            <a:r>
              <a:rPr lang="ja-JP" altLang="en-US" sz="1500" b="0" kern="0" dirty="0">
                <a:solidFill>
                  <a:srgbClr val="3333CC"/>
                </a:solidFill>
              </a:rPr>
              <a:t>）データをアップロードする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機能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ja-JP" sz="10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 smtClean="0">
                <a:solidFill>
                  <a:srgbClr val="3333CC"/>
                </a:solidFill>
              </a:rPr>
              <a:t>⑤ダウンロード催促メール通知（請求書・納品書）設定画面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1500" b="0" kern="0" dirty="0">
                <a:solidFill>
                  <a:srgbClr val="3333CC"/>
                </a:solidFill>
              </a:rPr>
              <a:t>　</a:t>
            </a:r>
            <a:r>
              <a:rPr lang="ja-JP" altLang="en-US" sz="1500" b="0" kern="0" dirty="0" smtClean="0">
                <a:solidFill>
                  <a:srgbClr val="3333CC"/>
                </a:solidFill>
              </a:rPr>
              <a:t>　－請求書・納品書がダウンロードされていない場合、メールにて督促通知する機能</a:t>
            </a:r>
            <a:endParaRPr lang="en-US" altLang="ja-JP" sz="1500" b="0" kern="0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６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．電子帳簿保存対応（現在検討中）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26" name="Rectangle 4"/>
          <p:cNvSpPr txBox="1">
            <a:spLocks noChangeArrowheads="1"/>
          </p:cNvSpPr>
          <p:nvPr/>
        </p:nvSpPr>
        <p:spPr bwMode="auto">
          <a:xfrm>
            <a:off x="416496" y="908720"/>
            <a:ext cx="86409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■電子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帳簿保存法の電子取引要件に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対する対応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①保存期間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　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 </a:t>
            </a:r>
            <a:r>
              <a:rPr lang="en-US" altLang="ja-JP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7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年間以上の長期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保存を可能とする。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②真実性（改ざん防止対応）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・訂正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履歴が残り削除できない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運用を可能とする。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　　・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文章</a:t>
            </a:r>
            <a:r>
              <a:rPr lang="en-US" altLang="ja-JP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PDF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（請求書・納品書） 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の改ざんが出来ない仕組みとする。（タイムスタンプなど）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③検索性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　　・取引年月日・取引金額・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取引先の検索を可能とする。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④見読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性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・</a:t>
            </a:r>
            <a:r>
              <a:rPr lang="en-US" altLang="ja-JP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Web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ブラウザーで文章</a:t>
            </a:r>
            <a:r>
              <a:rPr lang="en-US" altLang="ja-JP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PDF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（請求書・納品書）をディスプレイ表示可能とする。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　　・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文章</a:t>
            </a:r>
            <a:r>
              <a:rPr lang="en-US" altLang="ja-JP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PDF</a:t>
            </a: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（請求書・納品書） </a:t>
            </a:r>
            <a:r>
              <a:rPr lang="en-US" altLang="ja-JP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PDF 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をプリントアウト可能とする。</a:t>
            </a: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lang="en-US" altLang="ja-JP" sz="1600" b="1" kern="0" dirty="0" smtClean="0">
              <a:solidFill>
                <a:srgbClr val="3333CC"/>
              </a:solidFill>
              <a:latin typeface="Times New Roman"/>
              <a:ea typeface="ＭＳ Ｐゴシック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Rectangle 146" descr="青い画用紙"/>
          <p:cNvSpPr>
            <a:spLocks noChangeArrowheads="1"/>
          </p:cNvSpPr>
          <p:nvPr/>
        </p:nvSpPr>
        <p:spPr bwMode="auto">
          <a:xfrm>
            <a:off x="241827" y="197040"/>
            <a:ext cx="8975197" cy="4308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７</a:t>
            </a:r>
            <a:r>
              <a:rPr lang="ja-JP" altLang="en-US" sz="22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．サーバ環境</a:t>
            </a:r>
            <a:endParaRPr lang="ja-JP" altLang="en-US" sz="2200" b="1" dirty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26" name="Rectangle 4"/>
          <p:cNvSpPr txBox="1">
            <a:spLocks noChangeArrowheads="1"/>
          </p:cNvSpPr>
          <p:nvPr/>
        </p:nvSpPr>
        <p:spPr bwMode="auto">
          <a:xfrm>
            <a:off x="742950" y="980728"/>
            <a:ext cx="701836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ＭＳ Ｐゴシック" charset="-128"/>
              <a:buChar char="■"/>
              <a:tabLst/>
              <a:defRPr/>
            </a:pPr>
            <a:r>
              <a:rPr lang="ja-JP" altLang="en-US" sz="1600" b="1" kern="0" dirty="0">
                <a:solidFill>
                  <a:srgbClr val="3333CC"/>
                </a:solidFill>
                <a:latin typeface="Times New Roman"/>
                <a:ea typeface="ＭＳ Ｐゴシック"/>
              </a:rPr>
              <a:t>インターネット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環境下でのサーバー</a:t>
            </a:r>
            <a:r>
              <a:rPr lang="ja-JP" altLang="en-US" sz="1600" b="1" kern="0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構成　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（クラウド・レンタルサーバ）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756" name="Picture 4" descr="インターネット・ネットワーク」アイコン・イラストのフリー素材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58" y="1380413"/>
            <a:ext cx="1724977" cy="26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クラウドサーバーイラストのフリー素材｜イラストイメー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 bwMode="auto">
          <a:xfrm>
            <a:off x="4534913" y="1484518"/>
            <a:ext cx="2407932" cy="21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0" name="Text Box 8"/>
          <p:cNvSpPr txBox="1">
            <a:spLocks noChangeArrowheads="1"/>
          </p:cNvSpPr>
          <p:nvPr/>
        </p:nvSpPr>
        <p:spPr bwMode="auto">
          <a:xfrm>
            <a:off x="1064568" y="3161226"/>
            <a:ext cx="908050" cy="33522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>
            <a:noAutofit/>
          </a:bodyPr>
          <a:lstStyle>
            <a:lvl1pPr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</a:rPr>
              <a:t>ユーザ様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1761" name="Group 527"/>
          <p:cNvGrpSpPr>
            <a:grpSpLocks/>
          </p:cNvGrpSpPr>
          <p:nvPr/>
        </p:nvGrpSpPr>
        <p:grpSpPr bwMode="auto">
          <a:xfrm rot="20251427">
            <a:off x="1921110" y="3142833"/>
            <a:ext cx="1035933" cy="120090"/>
            <a:chOff x="912" y="624"/>
            <a:chExt cx="384" cy="80"/>
          </a:xfrm>
        </p:grpSpPr>
        <p:sp>
          <p:nvSpPr>
            <p:cNvPr id="1762" name="AutoShape 528"/>
            <p:cNvSpPr>
              <a:spLocks noChangeArrowheads="1"/>
            </p:cNvSpPr>
            <p:nvPr/>
          </p:nvSpPr>
          <p:spPr bwMode="auto">
            <a:xfrm rot="16200000" flipV="1">
              <a:off x="1173" y="549"/>
              <a:ext cx="51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63" name="AutoShape 529"/>
            <p:cNvSpPr>
              <a:spLocks noChangeArrowheads="1"/>
            </p:cNvSpPr>
            <p:nvPr/>
          </p:nvSpPr>
          <p:spPr bwMode="auto">
            <a:xfrm rot="5400000" flipV="1">
              <a:off x="984" y="584"/>
              <a:ext cx="48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sp>
        <p:nvSpPr>
          <p:cNvPr id="1764" name="Rectangle 523"/>
          <p:cNvSpPr>
            <a:spLocks noChangeArrowheads="1"/>
          </p:cNvSpPr>
          <p:nvPr/>
        </p:nvSpPr>
        <p:spPr bwMode="auto">
          <a:xfrm>
            <a:off x="1073150" y="2125231"/>
            <a:ext cx="902159" cy="345581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/>
            <a:r>
              <a:rPr lang="ja-JP" altLang="en-US" dirty="0" smtClean="0">
                <a:solidFill>
                  <a:srgbClr val="3333CC"/>
                </a:solidFill>
                <a:latin typeface="Times New Roman" pitchFamily="18" charset="0"/>
              </a:rPr>
              <a:t>得意先</a:t>
            </a:r>
            <a:endParaRPr lang="ja-JP" altLang="en-US" sz="1400" b="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pSp>
        <p:nvGrpSpPr>
          <p:cNvPr id="1765" name="Group 527"/>
          <p:cNvGrpSpPr>
            <a:grpSpLocks/>
          </p:cNvGrpSpPr>
          <p:nvPr/>
        </p:nvGrpSpPr>
        <p:grpSpPr bwMode="auto">
          <a:xfrm rot="557263">
            <a:off x="1974075" y="2351509"/>
            <a:ext cx="1035933" cy="120090"/>
            <a:chOff x="912" y="624"/>
            <a:chExt cx="384" cy="80"/>
          </a:xfrm>
        </p:grpSpPr>
        <p:sp>
          <p:nvSpPr>
            <p:cNvPr id="1766" name="AutoShape 528"/>
            <p:cNvSpPr>
              <a:spLocks noChangeArrowheads="1"/>
            </p:cNvSpPr>
            <p:nvPr/>
          </p:nvSpPr>
          <p:spPr bwMode="auto">
            <a:xfrm rot="16200000" flipV="1">
              <a:off x="1173" y="549"/>
              <a:ext cx="51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67" name="AutoShape 529"/>
            <p:cNvSpPr>
              <a:spLocks noChangeArrowheads="1"/>
            </p:cNvSpPr>
            <p:nvPr/>
          </p:nvSpPr>
          <p:spPr bwMode="auto">
            <a:xfrm rot="5400000" flipV="1">
              <a:off x="984" y="584"/>
              <a:ext cx="48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sp>
        <p:nvSpPr>
          <p:cNvPr id="1768" name="Rectangle 523"/>
          <p:cNvSpPr>
            <a:spLocks noChangeArrowheads="1"/>
          </p:cNvSpPr>
          <p:nvPr/>
        </p:nvSpPr>
        <p:spPr bwMode="auto">
          <a:xfrm>
            <a:off x="1073150" y="1657399"/>
            <a:ext cx="902159" cy="345581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/>
            <a:r>
              <a:rPr lang="ja-JP" altLang="en-US" dirty="0" smtClean="0">
                <a:solidFill>
                  <a:srgbClr val="3333CC"/>
                </a:solidFill>
                <a:latin typeface="Times New Roman" pitchFamily="18" charset="0"/>
              </a:rPr>
              <a:t>得意先</a:t>
            </a:r>
            <a:endParaRPr lang="ja-JP" altLang="en-US" sz="1400" b="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pSp>
        <p:nvGrpSpPr>
          <p:cNvPr id="1769" name="Group 527"/>
          <p:cNvGrpSpPr>
            <a:grpSpLocks/>
          </p:cNvGrpSpPr>
          <p:nvPr/>
        </p:nvGrpSpPr>
        <p:grpSpPr bwMode="auto">
          <a:xfrm rot="557263">
            <a:off x="1974075" y="1883677"/>
            <a:ext cx="1035933" cy="120090"/>
            <a:chOff x="912" y="624"/>
            <a:chExt cx="384" cy="80"/>
          </a:xfrm>
        </p:grpSpPr>
        <p:sp>
          <p:nvSpPr>
            <p:cNvPr id="1770" name="AutoShape 528"/>
            <p:cNvSpPr>
              <a:spLocks noChangeArrowheads="1"/>
            </p:cNvSpPr>
            <p:nvPr/>
          </p:nvSpPr>
          <p:spPr bwMode="auto">
            <a:xfrm rot="16200000" flipV="1">
              <a:off x="1173" y="549"/>
              <a:ext cx="51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71" name="AutoShape 529"/>
            <p:cNvSpPr>
              <a:spLocks noChangeArrowheads="1"/>
            </p:cNvSpPr>
            <p:nvPr/>
          </p:nvSpPr>
          <p:spPr bwMode="auto">
            <a:xfrm rot="5400000" flipV="1">
              <a:off x="984" y="584"/>
              <a:ext cx="48" cy="192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sp>
        <p:nvSpPr>
          <p:cNvPr id="1773" name="Text Box 29"/>
          <p:cNvSpPr txBox="1">
            <a:spLocks noChangeArrowheads="1"/>
          </p:cNvSpPr>
          <p:nvPr/>
        </p:nvSpPr>
        <p:spPr bwMode="auto">
          <a:xfrm>
            <a:off x="1298659" y="2540156"/>
            <a:ext cx="34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>
              <a:spcBef>
                <a:spcPts val="0"/>
              </a:spcBef>
            </a:pPr>
            <a:r>
              <a:rPr lang="ja-JP" altLang="en-US" dirty="0" smtClean="0">
                <a:solidFill>
                  <a:srgbClr val="3333CC"/>
                </a:solidFill>
                <a:latin typeface="Times New Roman" pitchFamily="18" charset="0"/>
              </a:rPr>
              <a:t>・</a:t>
            </a:r>
            <a:endParaRPr lang="en-US" altLang="ja-JP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ja-JP" altLang="en-US" dirty="0">
                <a:solidFill>
                  <a:srgbClr val="3333CC"/>
                </a:solidFill>
                <a:latin typeface="Times New Roman" pitchFamily="18" charset="0"/>
              </a:rPr>
              <a:t>・</a:t>
            </a:r>
            <a:endParaRPr lang="en-US" altLang="ja-JP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230" name="AutoShape 10"/>
          <p:cNvSpPr>
            <a:spLocks noChangeArrowheads="1"/>
          </p:cNvSpPr>
          <p:nvPr/>
        </p:nvSpPr>
        <p:spPr bwMode="auto">
          <a:xfrm>
            <a:off x="6938654" y="1891402"/>
            <a:ext cx="2245558" cy="1562873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AlloyDB</a:t>
            </a:r>
            <a:r>
              <a:rPr kumimoji="0" lang="ja-JP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kumimoji="0" lang="en-US" altLang="ja-JP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Google Cloud)</a:t>
            </a:r>
            <a:endParaRPr kumimoji="0" lang="en-US" altLang="ja-JP" sz="1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50" charset="-128"/>
                <a:ea typeface="ＭＳ Ｐゴシック" pitchFamily="50" charset="-128"/>
              </a:rPr>
              <a:t>MySQL</a:t>
            </a: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50" charset="-128"/>
                <a:ea typeface="ＭＳ Ｐゴシック" pitchFamily="50" charset="-128"/>
              </a:rPr>
              <a:t>（無償）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74" name="Rectangle 6"/>
          <p:cNvSpPr>
            <a:spLocks noChangeArrowheads="1"/>
          </p:cNvSpPr>
          <p:nvPr/>
        </p:nvSpPr>
        <p:spPr bwMode="auto">
          <a:xfrm>
            <a:off x="4243071" y="4021761"/>
            <a:ext cx="5662929" cy="243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Font typeface="ＭＳ Ｐゴシック" charset="-128"/>
              <a:buChar char="■"/>
            </a:pPr>
            <a:r>
              <a:rPr lang="ja-JP" altLang="en-US" sz="1600" dirty="0" smtClean="0">
                <a:solidFill>
                  <a:srgbClr val="3333CC"/>
                </a:solidFill>
                <a:latin typeface="Times New Roman" pitchFamily="18" charset="0"/>
              </a:rPr>
              <a:t>アプリケーション</a:t>
            </a:r>
            <a:r>
              <a:rPr lang="ja-JP" altLang="en-US" sz="1600" dirty="0">
                <a:solidFill>
                  <a:srgbClr val="3333CC"/>
                </a:solidFill>
                <a:latin typeface="Times New Roman" pitchFamily="18" charset="0"/>
              </a:rPr>
              <a:t/>
            </a:r>
            <a:br>
              <a:rPr lang="ja-JP" altLang="en-US" sz="1600" dirty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1400" dirty="0" err="1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Pyson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 (</a:t>
            </a: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無償･オープンソース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</a:p>
          <a:p>
            <a:pPr marL="0" indent="0">
              <a:spcBef>
                <a:spcPct val="20000"/>
              </a:spcBef>
              <a:buClr>
                <a:srgbClr val="3333CC"/>
              </a:buClr>
            </a:pP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　・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HTML (</a:t>
            </a: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無償･オープンソース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en-US" altLang="ja-JP" sz="1400" dirty="0" smtClean="0">
              <a:solidFill>
                <a:srgbClr val="3333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spcBef>
                <a:spcPct val="20000"/>
              </a:spcBef>
              <a:buClr>
                <a:srgbClr val="3333CC"/>
              </a:buClr>
            </a:pP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　　・</a:t>
            </a:r>
            <a:r>
              <a:rPr lang="en-US" altLang="ja-JP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JAVA</a:t>
            </a: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スクリプト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無償･オープンソース</a:t>
            </a:r>
            <a:r>
              <a:rPr lang="en-US" altLang="ja-JP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en-US" altLang="ja-JP" sz="1400" dirty="0" smtClean="0">
              <a:solidFill>
                <a:srgbClr val="3333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Font typeface="ＭＳ Ｐゴシック" charset="-128"/>
              <a:buChar char="■"/>
            </a:pPr>
            <a:r>
              <a:rPr lang="ja-JP" altLang="en-US" sz="1600" dirty="0" smtClean="0">
                <a:solidFill>
                  <a:srgbClr val="3333CC"/>
                </a:solidFill>
                <a:latin typeface="Times New Roman" pitchFamily="18" charset="0"/>
              </a:rPr>
              <a:t>データベース</a:t>
            </a:r>
            <a:r>
              <a:rPr lang="ja-JP" altLang="en-US" sz="1400" dirty="0">
                <a:solidFill>
                  <a:srgbClr val="3333CC"/>
                </a:solidFill>
                <a:latin typeface="Times New Roman" pitchFamily="18" charset="0"/>
              </a:rPr>
              <a:t/>
            </a:r>
            <a:br>
              <a:rPr lang="ja-JP" altLang="en-US" sz="1400" dirty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1400" dirty="0" err="1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AlloyDB</a:t>
            </a:r>
            <a:r>
              <a:rPr lang="en-US" altLang="ja-JP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(Google Cloud</a:t>
            </a: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利用料</a:t>
            </a:r>
            <a:r>
              <a:rPr lang="en-US" altLang="ja-JP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又は</a:t>
            </a:r>
            <a:endParaRPr lang="en-US" altLang="ja-JP" sz="1400" dirty="0" smtClean="0">
              <a:solidFill>
                <a:srgbClr val="3333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spcBef>
                <a:spcPct val="20000"/>
              </a:spcBef>
              <a:buClr>
                <a:srgbClr val="3333CC"/>
              </a:buClr>
            </a:pP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140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MySQL</a:t>
            </a:r>
            <a:r>
              <a:rPr lang="en-US" altLang="ja-JP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400" dirty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無償･オープンソース</a:t>
            </a:r>
            <a:r>
              <a:rPr lang="en-US" altLang="ja-JP" sz="1400" dirty="0" smtClean="0">
                <a:solidFill>
                  <a:srgbClr val="3333CC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en-US" altLang="ja-JP" sz="1400" dirty="0" smtClean="0">
              <a:solidFill>
                <a:srgbClr val="3333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Font typeface="ＭＳ Ｐゴシック" charset="-128"/>
              <a:buChar char="■"/>
            </a:pPr>
            <a:r>
              <a:rPr lang="ja-JP" altLang="en-US" sz="1600" dirty="0" smtClean="0">
                <a:solidFill>
                  <a:srgbClr val="3333CC"/>
                </a:solidFill>
                <a:latin typeface="Times New Roman" pitchFamily="18" charset="0"/>
              </a:rPr>
              <a:t>オペレーションシステム</a:t>
            </a:r>
            <a:r>
              <a:rPr lang="ja-JP" altLang="en-US" sz="1600" dirty="0">
                <a:solidFill>
                  <a:srgbClr val="3333CC"/>
                </a:solidFill>
                <a:latin typeface="Times New Roman" pitchFamily="18" charset="0"/>
              </a:rPr>
              <a:t/>
            </a:r>
            <a:br>
              <a:rPr lang="ja-JP" altLang="en-US" sz="1600" dirty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ja-JP" altLang="en-US" sz="1400" dirty="0" smtClean="0">
                <a:solidFill>
                  <a:srgbClr val="3333CC"/>
                </a:solidFill>
                <a:latin typeface="Times New Roman" pitchFamily="18" charset="0"/>
              </a:rPr>
              <a:t>・</a:t>
            </a:r>
            <a:r>
              <a:rPr lang="en-US" altLang="ja-JP" sz="1400" dirty="0" smtClean="0">
                <a:solidFill>
                  <a:srgbClr val="3333CC"/>
                </a:solidFill>
                <a:latin typeface="Times New Roman" pitchFamily="18" charset="0"/>
              </a:rPr>
              <a:t>Unix</a:t>
            </a:r>
            <a:r>
              <a:rPr lang="ja-JP" altLang="en-US" sz="1400" dirty="0">
                <a:solidFill>
                  <a:srgbClr val="3333CC"/>
                </a:solidFill>
                <a:latin typeface="Times New Roman" pitchFamily="18" charset="0"/>
              </a:rPr>
              <a:t>・</a:t>
            </a:r>
            <a:r>
              <a:rPr lang="en-US" altLang="ja-JP" sz="1400" dirty="0">
                <a:solidFill>
                  <a:srgbClr val="3333CC"/>
                </a:solidFill>
                <a:latin typeface="Times New Roman" pitchFamily="18" charset="0"/>
              </a:rPr>
              <a:t>Linux </a:t>
            </a:r>
            <a:r>
              <a:rPr lang="ja-JP" altLang="en-US" sz="1400" dirty="0">
                <a:solidFill>
                  <a:srgbClr val="3333CC"/>
                </a:solidFill>
                <a:latin typeface="Times New Roman" pitchFamily="18" charset="0"/>
              </a:rPr>
              <a:t>系</a:t>
            </a:r>
            <a:r>
              <a:rPr lang="ja-JP" altLang="en-US" sz="1400" dirty="0" smtClean="0">
                <a:solidFill>
                  <a:srgbClr val="3333CC"/>
                </a:solidFill>
                <a:latin typeface="Times New Roman" pitchFamily="18" charset="0"/>
              </a:rPr>
              <a:t>サーバー</a:t>
            </a:r>
            <a:endParaRPr lang="ja-JP" altLang="en-US" sz="1100" dirty="0">
              <a:solidFill>
                <a:srgbClr val="3333CC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123" name="直線コネクタ 122"/>
          <p:cNvCxnSpPr/>
          <p:nvPr/>
        </p:nvCxnSpPr>
        <p:spPr bwMode="auto">
          <a:xfrm>
            <a:off x="4215078" y="2683567"/>
            <a:ext cx="925953" cy="0"/>
          </a:xfrm>
          <a:prstGeom prst="line">
            <a:avLst/>
          </a:prstGeom>
          <a:solidFill>
            <a:srgbClr val="FFFFCC"/>
          </a:solidFill>
          <a:ln w="920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5" name="直線コネクタ 1774"/>
          <p:cNvCxnSpPr/>
          <p:nvPr/>
        </p:nvCxnSpPr>
        <p:spPr bwMode="auto">
          <a:xfrm>
            <a:off x="6320475" y="2683567"/>
            <a:ext cx="618179" cy="0"/>
          </a:xfrm>
          <a:prstGeom prst="line">
            <a:avLst/>
          </a:prstGeom>
          <a:solidFill>
            <a:srgbClr val="FFFFCC"/>
          </a:solidFill>
          <a:ln w="920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89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9_標準デザイ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tailEnd type="triangle" w="sm" len="sm"/>
        </a:ln>
      </a:spPr>
      <a:bodyPr rtlCol="0" anchor="ctr"/>
      <a:lstStyle>
        <a:defPPr algn="ctr">
          <a:defRPr kumimoji="1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solidFill>
          <a:srgbClr val="FFFFCC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9_標準デザイ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  <a:prstDash val="sysDot"/>
          <a:tailEnd type="triangle" w="sm" len="sm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FFFFCC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31130</TotalTime>
  <Words>814</Words>
  <Application>Microsoft Office PowerPoint</Application>
  <PresentationFormat>A4 210 x 297 mm</PresentationFormat>
  <Paragraphs>136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HGP創英角ｺﾞｼｯｸUB</vt:lpstr>
      <vt:lpstr>HGP明朝E</vt:lpstr>
      <vt:lpstr>HG丸ｺﾞｼｯｸM-PRO</vt:lpstr>
      <vt:lpstr>ＭＳ Ｐゴシック</vt:lpstr>
      <vt:lpstr>Arial</vt:lpstr>
      <vt:lpstr>Meiryo UI</vt:lpstr>
      <vt:lpstr>Calibri</vt:lpstr>
      <vt:lpstr>Times New Roman</vt:lpstr>
      <vt:lpstr>メイリオ</vt:lpstr>
      <vt:lpstr>Engravers MT</vt:lpstr>
      <vt:lpstr>Arial Black</vt:lpstr>
      <vt:lpstr>ＭＳ ゴシック</vt:lpstr>
      <vt:lpstr>29_標準デザイン</vt:lpstr>
      <vt:lpstr>30_標準デザイン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yoshimura</dc:creator>
  <cp:lastModifiedBy>e-tagawa</cp:lastModifiedBy>
  <cp:revision>1591</cp:revision>
  <cp:lastPrinted>2023-03-14T11:12:32Z</cp:lastPrinted>
  <dcterms:created xsi:type="dcterms:W3CDTF">2008-05-22T01:21:23Z</dcterms:created>
  <dcterms:modified xsi:type="dcterms:W3CDTF">2023-03-27T00:08:10Z</dcterms:modified>
</cp:coreProperties>
</file>